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6.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6" r:id="rId4"/>
    <p:sldId id="282" r:id="rId5"/>
    <p:sldId id="281" r:id="rId6"/>
    <p:sldId id="265" r:id="rId7"/>
    <p:sldId id="266" r:id="rId8"/>
    <p:sldId id="273" r:id="rId9"/>
    <p:sldId id="270" r:id="rId10"/>
    <p:sldId id="261" r:id="rId11"/>
    <p:sldId id="262" r:id="rId12"/>
    <p:sldId id="280" r:id="rId13"/>
    <p:sldId id="338" r:id="rId14"/>
    <p:sldId id="257" r:id="rId15"/>
    <p:sldId id="263" r:id="rId16"/>
    <p:sldId id="339" r:id="rId17"/>
    <p:sldId id="278" r:id="rId18"/>
    <p:sldId id="343" r:id="rId19"/>
    <p:sldId id="344" r:id="rId20"/>
    <p:sldId id="342" r:id="rId21"/>
    <p:sldId id="340" r:id="rId22"/>
    <p:sldId id="259" r:id="rId2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House%20Account\Documents\1%20Skamania%20Cty\1SSC\County%20Economics\Skamania%20Retail%20Comp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ouse%20Account\Documents\1%20Skamania%20Cty\Fed%20Payments\Fed%20Payments%201989-Curren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3.xml"/><Relationship Id="rId4" Type="http://schemas.openxmlformats.org/officeDocument/2006/relationships/oleObject" Target="file:///D:\Users\Owner\Documents\1%20Skamania%20Cty\SRS\SRS%202001-2017.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ouse%20Account\Documents\1%20Skamania%20Cty\County%20$\Todd%20Personnel%20Stats.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House%20Account\Documents\1%20Skamania%20Cty\County%20$\County%20Wages%20Sept%20214%20B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49732672304847E-2"/>
          <c:y val="9.8388563936558898E-2"/>
          <c:w val="0.92110211917954699"/>
          <c:h val="0.80683293257147726"/>
        </c:manualLayout>
      </c:layout>
      <c:barChart>
        <c:barDir val="col"/>
        <c:grouping val="stacked"/>
        <c:varyColors val="0"/>
        <c:ser>
          <c:idx val="0"/>
          <c:order val="0"/>
          <c:tx>
            <c:strRef>
              <c:f>Graph!$C$5</c:f>
              <c:strCache>
                <c:ptCount val="1"/>
                <c:pt idx="0">
                  <c:v>  Lumber &amp; Wood Products</c:v>
                </c:pt>
              </c:strCache>
            </c:strRef>
          </c:tx>
          <c:spPr>
            <a:solidFill>
              <a:srgbClr val="0070C0"/>
            </a:solidFill>
          </c:spPr>
          <c:invertIfNegative val="0"/>
          <c:cat>
            <c:numRef>
              <c:f>Graph!$B$6:$B$49</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Graph!$C$6:$C$49</c:f>
              <c:numCache>
                <c:formatCode>#,##0</c:formatCode>
                <c:ptCount val="44"/>
                <c:pt idx="0">
                  <c:v>700</c:v>
                </c:pt>
                <c:pt idx="1">
                  <c:v>670</c:v>
                </c:pt>
                <c:pt idx="2">
                  <c:v>790</c:v>
                </c:pt>
                <c:pt idx="3">
                  <c:v>920</c:v>
                </c:pt>
                <c:pt idx="4">
                  <c:v>850</c:v>
                </c:pt>
                <c:pt idx="5">
                  <c:v>680</c:v>
                </c:pt>
                <c:pt idx="6">
                  <c:v>760</c:v>
                </c:pt>
                <c:pt idx="7">
                  <c:v>760</c:v>
                </c:pt>
                <c:pt idx="8">
                  <c:v>770</c:v>
                </c:pt>
                <c:pt idx="9">
                  <c:v>820</c:v>
                </c:pt>
                <c:pt idx="10">
                  <c:v>680</c:v>
                </c:pt>
                <c:pt idx="11">
                  <c:v>740</c:v>
                </c:pt>
                <c:pt idx="12">
                  <c:v>600</c:v>
                </c:pt>
                <c:pt idx="13">
                  <c:v>710</c:v>
                </c:pt>
                <c:pt idx="14">
                  <c:v>660</c:v>
                </c:pt>
                <c:pt idx="15">
                  <c:v>660</c:v>
                </c:pt>
                <c:pt idx="16">
                  <c:v>690</c:v>
                </c:pt>
                <c:pt idx="17">
                  <c:v>640</c:v>
                </c:pt>
                <c:pt idx="18">
                  <c:v>620</c:v>
                </c:pt>
                <c:pt idx="19">
                  <c:v>540</c:v>
                </c:pt>
                <c:pt idx="20">
                  <c:v>470</c:v>
                </c:pt>
                <c:pt idx="21">
                  <c:v>410</c:v>
                </c:pt>
                <c:pt idx="22">
                  <c:v>190</c:v>
                </c:pt>
                <c:pt idx="23">
                  <c:v>180</c:v>
                </c:pt>
                <c:pt idx="24">
                  <c:v>180</c:v>
                </c:pt>
                <c:pt idx="25">
                  <c:v>180</c:v>
                </c:pt>
                <c:pt idx="26">
                  <c:v>180</c:v>
                </c:pt>
                <c:pt idx="27">
                  <c:v>170</c:v>
                </c:pt>
                <c:pt idx="28">
                  <c:v>170</c:v>
                </c:pt>
                <c:pt idx="29">
                  <c:v>160</c:v>
                </c:pt>
                <c:pt idx="30">
                  <c:v>150</c:v>
                </c:pt>
                <c:pt idx="31">
                  <c:v>30</c:v>
                </c:pt>
                <c:pt idx="32">
                  <c:v>20</c:v>
                </c:pt>
                <c:pt idx="33">
                  <c:v>20</c:v>
                </c:pt>
                <c:pt idx="34">
                  <c:v>30</c:v>
                </c:pt>
                <c:pt idx="35">
                  <c:v>30</c:v>
                </c:pt>
                <c:pt idx="36">
                  <c:v>20</c:v>
                </c:pt>
                <c:pt idx="37">
                  <c:v>20</c:v>
                </c:pt>
                <c:pt idx="38">
                  <c:v>10</c:v>
                </c:pt>
                <c:pt idx="39">
                  <c:v>10</c:v>
                </c:pt>
                <c:pt idx="40">
                  <c:v>10</c:v>
                </c:pt>
                <c:pt idx="41">
                  <c:v>10</c:v>
                </c:pt>
                <c:pt idx="42">
                  <c:v>10</c:v>
                </c:pt>
                <c:pt idx="43">
                  <c:v>10</c:v>
                </c:pt>
              </c:numCache>
            </c:numRef>
          </c:val>
          <c:extLst>
            <c:ext xmlns:c16="http://schemas.microsoft.com/office/drawing/2014/chart" uri="{C3380CC4-5D6E-409C-BE32-E72D297353CC}">
              <c16:uniqueId val="{00000000-7A9D-4D49-BC36-054854804373}"/>
            </c:ext>
          </c:extLst>
        </c:ser>
        <c:ser>
          <c:idx val="1"/>
          <c:order val="1"/>
          <c:tx>
            <c:strRef>
              <c:f>Graph!$D$5</c:f>
              <c:strCache>
                <c:ptCount val="1"/>
                <c:pt idx="0">
                  <c:v>Estimated Timber related </c:v>
                </c:pt>
              </c:strCache>
            </c:strRef>
          </c:tx>
          <c:spPr>
            <a:solidFill>
              <a:srgbClr val="0070C0"/>
            </a:solidFill>
          </c:spPr>
          <c:invertIfNegative val="0"/>
          <c:cat>
            <c:numRef>
              <c:f>Graph!$B$6:$B$49</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Graph!$D$6:$D$49</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80</c:v>
                </c:pt>
                <c:pt idx="32">
                  <c:v>80</c:v>
                </c:pt>
                <c:pt idx="33">
                  <c:v>80</c:v>
                </c:pt>
                <c:pt idx="34">
                  <c:v>80</c:v>
                </c:pt>
                <c:pt idx="35">
                  <c:v>80</c:v>
                </c:pt>
                <c:pt idx="36">
                  <c:v>80</c:v>
                </c:pt>
                <c:pt idx="37">
                  <c:v>90</c:v>
                </c:pt>
                <c:pt idx="38">
                  <c:v>90</c:v>
                </c:pt>
                <c:pt idx="39">
                  <c:v>90</c:v>
                </c:pt>
                <c:pt idx="40">
                  <c:v>100</c:v>
                </c:pt>
                <c:pt idx="41">
                  <c:v>100</c:v>
                </c:pt>
                <c:pt idx="42">
                  <c:v>100</c:v>
                </c:pt>
                <c:pt idx="43">
                  <c:v>100</c:v>
                </c:pt>
              </c:numCache>
            </c:numRef>
          </c:val>
          <c:extLst>
            <c:ext xmlns:c16="http://schemas.microsoft.com/office/drawing/2014/chart" uri="{C3380CC4-5D6E-409C-BE32-E72D297353CC}">
              <c16:uniqueId val="{00000001-7A9D-4D49-BC36-054854804373}"/>
            </c:ext>
          </c:extLst>
        </c:ser>
        <c:dLbls>
          <c:showLegendKey val="0"/>
          <c:showVal val="0"/>
          <c:showCatName val="0"/>
          <c:showSerName val="0"/>
          <c:showPercent val="0"/>
          <c:showBubbleSize val="0"/>
        </c:dLbls>
        <c:gapWidth val="76"/>
        <c:overlap val="100"/>
        <c:axId val="105310464"/>
        <c:axId val="106496000"/>
      </c:barChart>
      <c:catAx>
        <c:axId val="105310464"/>
        <c:scaling>
          <c:orientation val="minMax"/>
        </c:scaling>
        <c:delete val="0"/>
        <c:axPos val="b"/>
        <c:numFmt formatCode="General" sourceLinked="1"/>
        <c:majorTickMark val="out"/>
        <c:minorTickMark val="none"/>
        <c:tickLblPos val="nextTo"/>
        <c:crossAx val="106496000"/>
        <c:crosses val="autoZero"/>
        <c:auto val="1"/>
        <c:lblAlgn val="ctr"/>
        <c:lblOffset val="100"/>
        <c:noMultiLvlLbl val="0"/>
      </c:catAx>
      <c:valAx>
        <c:axId val="106496000"/>
        <c:scaling>
          <c:orientation val="minMax"/>
        </c:scaling>
        <c:delete val="0"/>
        <c:axPos val="l"/>
        <c:majorGridlines/>
        <c:numFmt formatCode="#,##0" sourceLinked="1"/>
        <c:majorTickMark val="out"/>
        <c:minorTickMark val="none"/>
        <c:tickLblPos val="nextTo"/>
        <c:crossAx val="105310464"/>
        <c:crosses val="autoZero"/>
        <c:crossBetween val="between"/>
      </c:valAx>
      <c:spPr>
        <a:noFill/>
        <a:ln w="25386">
          <a:noFill/>
        </a:ln>
      </c:spPr>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95567220764084E-2"/>
          <c:y val="1.7123869549972023E-2"/>
          <c:w val="0.81990582774375442"/>
          <c:h val="0.89154617481406706"/>
        </c:manualLayout>
      </c:layout>
      <c:barChart>
        <c:barDir val="col"/>
        <c:grouping val="clustered"/>
        <c:varyColors val="0"/>
        <c:ser>
          <c:idx val="0"/>
          <c:order val="0"/>
          <c:spPr>
            <a:solidFill>
              <a:srgbClr val="00B050"/>
            </a:solidFill>
            <a:ln>
              <a:solidFill>
                <a:schemeClr val="tx1"/>
              </a:solidFill>
            </a:ln>
          </c:spPr>
          <c:invertIfNegative val="0"/>
          <c:dLbls>
            <c:spPr>
              <a:noFill/>
              <a:ln>
                <a:noFill/>
              </a:ln>
              <a:effectLst/>
            </c:spPr>
            <c:txPr>
              <a:bodyPr/>
              <a:lstStyle/>
              <a:p>
                <a:pPr>
                  <a:defRPr sz="2000" b="1">
                    <a:solidFill>
                      <a:schemeClr val="bg1">
                        <a:lumMod val="95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'County Comparions'!$C$32:$F$32</c:f>
              <c:strCache>
                <c:ptCount val="4"/>
                <c:pt idx="0">
                  <c:v>Skamania</c:v>
                </c:pt>
                <c:pt idx="1">
                  <c:v>Clark</c:v>
                </c:pt>
                <c:pt idx="2">
                  <c:v>Klickitat</c:v>
                </c:pt>
                <c:pt idx="3">
                  <c:v>WA State</c:v>
                </c:pt>
              </c:strCache>
            </c:strRef>
          </c:cat>
          <c:val>
            <c:numRef>
              <c:f>'County Comparions'!$C$33:$F$33</c:f>
              <c:numCache>
                <c:formatCode>_("$"* #,##0_);_("$"* \(#,##0\);_("$"* "-"??_);_(@_)</c:formatCode>
                <c:ptCount val="4"/>
                <c:pt idx="0">
                  <c:v>9107.2019247594053</c:v>
                </c:pt>
                <c:pt idx="1">
                  <c:v>13295.866504360141</c:v>
                </c:pt>
                <c:pt idx="2">
                  <c:v>12510.300999999996</c:v>
                </c:pt>
                <c:pt idx="3">
                  <c:v>19171.002073098716</c:v>
                </c:pt>
              </c:numCache>
            </c:numRef>
          </c:val>
          <c:extLst>
            <c:ext xmlns:c16="http://schemas.microsoft.com/office/drawing/2014/chart" uri="{C3380CC4-5D6E-409C-BE32-E72D297353CC}">
              <c16:uniqueId val="{00000000-AD46-4E47-B573-F338A5F74072}"/>
            </c:ext>
          </c:extLst>
        </c:ser>
        <c:dLbls>
          <c:showLegendKey val="0"/>
          <c:showVal val="0"/>
          <c:showCatName val="0"/>
          <c:showSerName val="0"/>
          <c:showPercent val="0"/>
          <c:showBubbleSize val="0"/>
        </c:dLbls>
        <c:gapWidth val="51"/>
        <c:axId val="106358656"/>
        <c:axId val="106360192"/>
      </c:barChart>
      <c:catAx>
        <c:axId val="106358656"/>
        <c:scaling>
          <c:orientation val="minMax"/>
        </c:scaling>
        <c:delete val="0"/>
        <c:axPos val="b"/>
        <c:numFmt formatCode="General" sourceLinked="0"/>
        <c:majorTickMark val="out"/>
        <c:minorTickMark val="none"/>
        <c:tickLblPos val="nextTo"/>
        <c:txPr>
          <a:bodyPr/>
          <a:lstStyle/>
          <a:p>
            <a:pPr>
              <a:defRPr sz="2000"/>
            </a:pPr>
            <a:endParaRPr lang="en-US"/>
          </a:p>
        </c:txPr>
        <c:crossAx val="106360192"/>
        <c:crosses val="autoZero"/>
        <c:auto val="1"/>
        <c:lblAlgn val="ctr"/>
        <c:lblOffset val="100"/>
        <c:noMultiLvlLbl val="0"/>
      </c:catAx>
      <c:valAx>
        <c:axId val="106360192"/>
        <c:scaling>
          <c:orientation val="minMax"/>
        </c:scaling>
        <c:delete val="0"/>
        <c:axPos val="l"/>
        <c:majorGridlines/>
        <c:numFmt formatCode="_(&quot;$&quot;* #,##0_);_(&quot;$&quot;* \(#,##0\);_(&quot;$&quot;* &quot;-&quot;??_);_(@_)" sourceLinked="1"/>
        <c:majorTickMark val="out"/>
        <c:minorTickMark val="none"/>
        <c:tickLblPos val="nextTo"/>
        <c:txPr>
          <a:bodyPr/>
          <a:lstStyle/>
          <a:p>
            <a:pPr>
              <a:defRPr sz="2000"/>
            </a:pPr>
            <a:endParaRPr lang="en-US"/>
          </a:p>
        </c:txPr>
        <c:crossAx val="10635865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5005991098938722E-2"/>
          <c:y val="2.830329543960366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PowerPoint]Historical Yield'!$C$66</c:f>
              <c:strCache>
                <c:ptCount val="1"/>
                <c:pt idx="0">
                  <c:v>Volume/Million BF</c:v>
                </c:pt>
              </c:strCache>
            </c:strRef>
          </c:tx>
          <c:spPr>
            <a:solidFill>
              <a:srgbClr val="00B050"/>
            </a:solidFill>
            <a:ln>
              <a:noFill/>
            </a:ln>
            <a:effectLst/>
          </c:spPr>
          <c:invertIfNegative val="0"/>
          <c:cat>
            <c:numRef>
              <c:f>'[Chart in Microsoft PowerPoint]Historical Yield'!$B$67:$B$114</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'[Chart in Microsoft PowerPoint]Historical Yield'!$C$67:$C$114</c:f>
              <c:numCache>
                <c:formatCode>General</c:formatCode>
                <c:ptCount val="48"/>
                <c:pt idx="0">
                  <c:v>578.70000000000005</c:v>
                </c:pt>
                <c:pt idx="1">
                  <c:v>392.9</c:v>
                </c:pt>
                <c:pt idx="2">
                  <c:v>389.4</c:v>
                </c:pt>
                <c:pt idx="3">
                  <c:v>533.20000000000005</c:v>
                </c:pt>
                <c:pt idx="4">
                  <c:v>447.2</c:v>
                </c:pt>
                <c:pt idx="5">
                  <c:v>463.6</c:v>
                </c:pt>
                <c:pt idx="6">
                  <c:v>258.10000000000002</c:v>
                </c:pt>
                <c:pt idx="7">
                  <c:v>318.5</c:v>
                </c:pt>
                <c:pt idx="8">
                  <c:v>340.5</c:v>
                </c:pt>
                <c:pt idx="9">
                  <c:v>394.6</c:v>
                </c:pt>
                <c:pt idx="10" formatCode="0">
                  <c:v>315</c:v>
                </c:pt>
                <c:pt idx="11" formatCode="0">
                  <c:v>263.10000000000002</c:v>
                </c:pt>
                <c:pt idx="12" formatCode="0">
                  <c:v>244.1</c:v>
                </c:pt>
                <c:pt idx="13" formatCode="0">
                  <c:v>369</c:v>
                </c:pt>
                <c:pt idx="14" formatCode="0">
                  <c:v>356.8</c:v>
                </c:pt>
                <c:pt idx="15" formatCode="0">
                  <c:v>348.1</c:v>
                </c:pt>
                <c:pt idx="16" formatCode="0">
                  <c:v>462.8</c:v>
                </c:pt>
                <c:pt idx="17" formatCode="0">
                  <c:v>417.8</c:v>
                </c:pt>
                <c:pt idx="18">
                  <c:v>550.70000000000005</c:v>
                </c:pt>
                <c:pt idx="19">
                  <c:v>411.3</c:v>
                </c:pt>
                <c:pt idx="20">
                  <c:v>279.10000000000002</c:v>
                </c:pt>
                <c:pt idx="21">
                  <c:v>232.2</c:v>
                </c:pt>
                <c:pt idx="22">
                  <c:v>153.80000000000001</c:v>
                </c:pt>
                <c:pt idx="23">
                  <c:v>149.69999999999999</c:v>
                </c:pt>
                <c:pt idx="24">
                  <c:v>85</c:v>
                </c:pt>
                <c:pt idx="25">
                  <c:v>36.9</c:v>
                </c:pt>
                <c:pt idx="26">
                  <c:v>18.899999999999999</c:v>
                </c:pt>
                <c:pt idx="27">
                  <c:v>40.299999999999997</c:v>
                </c:pt>
                <c:pt idx="28">
                  <c:v>34.200000000000003</c:v>
                </c:pt>
                <c:pt idx="29">
                  <c:v>30.8</c:v>
                </c:pt>
                <c:pt idx="30">
                  <c:v>12.8</c:v>
                </c:pt>
                <c:pt idx="31">
                  <c:v>5.5</c:v>
                </c:pt>
                <c:pt idx="32">
                  <c:v>1.5</c:v>
                </c:pt>
                <c:pt idx="33">
                  <c:v>5.0999999999999996</c:v>
                </c:pt>
                <c:pt idx="34">
                  <c:v>13.5</c:v>
                </c:pt>
                <c:pt idx="35">
                  <c:v>7.7</c:v>
                </c:pt>
                <c:pt idx="36">
                  <c:v>10.1</c:v>
                </c:pt>
                <c:pt idx="37">
                  <c:v>14.5</c:v>
                </c:pt>
                <c:pt idx="38">
                  <c:v>14.7</c:v>
                </c:pt>
                <c:pt idx="39" formatCode="0.0">
                  <c:v>21.2</c:v>
                </c:pt>
                <c:pt idx="40" formatCode="0.0">
                  <c:v>17.5</c:v>
                </c:pt>
                <c:pt idx="41" formatCode="0.0">
                  <c:v>20.2</c:v>
                </c:pt>
                <c:pt idx="42" formatCode="0.0">
                  <c:v>11.6</c:v>
                </c:pt>
                <c:pt idx="43" formatCode="0.0">
                  <c:v>14.9</c:v>
                </c:pt>
                <c:pt idx="44" formatCode="0.0">
                  <c:v>38.4</c:v>
                </c:pt>
                <c:pt idx="45" formatCode="0.0">
                  <c:v>41.6</c:v>
                </c:pt>
                <c:pt idx="46" formatCode="0.0">
                  <c:v>36</c:v>
                </c:pt>
                <c:pt idx="47" formatCode="0.0">
                  <c:v>40</c:v>
                </c:pt>
              </c:numCache>
            </c:numRef>
          </c:val>
          <c:extLst>
            <c:ext xmlns:c16="http://schemas.microsoft.com/office/drawing/2014/chart" uri="{C3380CC4-5D6E-409C-BE32-E72D297353CC}">
              <c16:uniqueId val="{00000000-A66C-4CF4-A2B1-D340CFE57426}"/>
            </c:ext>
          </c:extLst>
        </c:ser>
        <c:dLbls>
          <c:showLegendKey val="0"/>
          <c:showVal val="0"/>
          <c:showCatName val="0"/>
          <c:showSerName val="0"/>
          <c:showPercent val="0"/>
          <c:showBubbleSize val="0"/>
        </c:dLbls>
        <c:gapWidth val="219"/>
        <c:overlap val="-27"/>
        <c:axId val="576026944"/>
        <c:axId val="576032520"/>
      </c:barChart>
      <c:catAx>
        <c:axId val="5760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032520"/>
        <c:crosses val="autoZero"/>
        <c:auto val="1"/>
        <c:lblAlgn val="ctr"/>
        <c:lblOffset val="100"/>
        <c:noMultiLvlLbl val="0"/>
      </c:catAx>
      <c:valAx>
        <c:axId val="576032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602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rgbClr val="00B050"/>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Microsoft PowerPoint]Sheet1'!$H$4</c:f>
              <c:strCache>
                <c:ptCount val="1"/>
                <c:pt idx="0">
                  <c:v>SRS </c:v>
                </c:pt>
              </c:strCache>
            </c:strRef>
          </c:tx>
          <c:spPr>
            <a:solidFill>
              <a:srgbClr val="006600"/>
            </a:solidFill>
          </c:spPr>
          <c:invertIfNegative val="0"/>
          <c:cat>
            <c:numRef>
              <c:f>'[Chart in Microsoft PowerPoint]Sheet1'!$G$5:$G$17</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'[Chart in Microsoft PowerPoint]Sheet1'!$H$5:$H$17</c:f>
              <c:numCache>
                <c:formatCode>_("$"* #,##0_);_("$"* \(#,##0\);_("$"* "-"??_);_(@_)</c:formatCode>
                <c:ptCount val="13"/>
                <c:pt idx="0">
                  <c:v>5441006</c:v>
                </c:pt>
                <c:pt idx="1">
                  <c:v>5566150</c:v>
                </c:pt>
                <c:pt idx="2">
                  <c:v>5621811</c:v>
                </c:pt>
                <c:pt idx="3">
                  <c:v>5610274</c:v>
                </c:pt>
                <c:pt idx="4">
                  <c:v>5059630</c:v>
                </c:pt>
                <c:pt idx="5">
                  <c:v>4553667</c:v>
                </c:pt>
                <c:pt idx="6">
                  <c:v>3689385</c:v>
                </c:pt>
                <c:pt idx="7">
                  <c:v>1800000</c:v>
                </c:pt>
                <c:pt idx="9">
                  <c:v>1876611</c:v>
                </c:pt>
                <c:pt idx="10">
                  <c:v>1826000</c:v>
                </c:pt>
              </c:numCache>
            </c:numRef>
          </c:val>
          <c:extLst>
            <c:ext xmlns:c16="http://schemas.microsoft.com/office/drawing/2014/chart" uri="{C3380CC4-5D6E-409C-BE32-E72D297353CC}">
              <c16:uniqueId val="{00000000-D532-47CE-87DC-1495C6B6E11F}"/>
            </c:ext>
          </c:extLst>
        </c:ser>
        <c:ser>
          <c:idx val="1"/>
          <c:order val="1"/>
          <c:tx>
            <c:strRef>
              <c:f>'[Chart in Microsoft PowerPoint]Sheet1'!$I$4</c:f>
              <c:strCache>
                <c:ptCount val="1"/>
                <c:pt idx="0">
                  <c:v>25% of actual</c:v>
                </c:pt>
              </c:strCache>
            </c:strRef>
          </c:tx>
          <c:spPr>
            <a:solidFill>
              <a:srgbClr val="F79646">
                <a:lumMod val="75000"/>
              </a:srgbClr>
            </a:solidFill>
          </c:spPr>
          <c:invertIfNegative val="0"/>
          <c:cat>
            <c:numRef>
              <c:f>'[Chart in Microsoft PowerPoint]Sheet1'!$G$5:$G$17</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'[Chart in Microsoft PowerPoint]Sheet1'!$I$5:$I$17</c:f>
              <c:numCache>
                <c:formatCode>_("$"* #,##0_);_("$"* \(#,##0\);_("$"* "-"??_);_(@_)</c:formatCode>
                <c:ptCount val="13"/>
                <c:pt idx="0">
                  <c:v>454511.24999999994</c:v>
                </c:pt>
                <c:pt idx="1">
                  <c:v>270655</c:v>
                </c:pt>
                <c:pt idx="2">
                  <c:v>1626655.5</c:v>
                </c:pt>
                <c:pt idx="3">
                  <c:v>239395</c:v>
                </c:pt>
                <c:pt idx="4">
                  <c:v>243836.24999999997</c:v>
                </c:pt>
                <c:pt idx="5">
                  <c:v>398868.75</c:v>
                </c:pt>
                <c:pt idx="6">
                  <c:v>478375.5</c:v>
                </c:pt>
                <c:pt idx="7">
                  <c:v>508425.74999999994</c:v>
                </c:pt>
                <c:pt idx="8">
                  <c:v>192459.47533632285</c:v>
                </c:pt>
                <c:pt idx="9">
                  <c:v>396250.25000000006</c:v>
                </c:pt>
              </c:numCache>
            </c:numRef>
          </c:val>
          <c:extLst>
            <c:ext xmlns:c16="http://schemas.microsoft.com/office/drawing/2014/chart" uri="{C3380CC4-5D6E-409C-BE32-E72D297353CC}">
              <c16:uniqueId val="{00000001-D532-47CE-87DC-1495C6B6E11F}"/>
            </c:ext>
          </c:extLst>
        </c:ser>
        <c:dLbls>
          <c:showLegendKey val="0"/>
          <c:showVal val="0"/>
          <c:showCatName val="0"/>
          <c:showSerName val="0"/>
          <c:showPercent val="0"/>
          <c:showBubbleSize val="0"/>
        </c:dLbls>
        <c:gapWidth val="150"/>
        <c:axId val="108262912"/>
        <c:axId val="108264448"/>
      </c:barChart>
      <c:catAx>
        <c:axId val="108262912"/>
        <c:scaling>
          <c:orientation val="minMax"/>
        </c:scaling>
        <c:delete val="0"/>
        <c:axPos val="b"/>
        <c:numFmt formatCode="General" sourceLinked="1"/>
        <c:majorTickMark val="out"/>
        <c:minorTickMark val="none"/>
        <c:tickLblPos val="nextTo"/>
        <c:crossAx val="108264448"/>
        <c:crosses val="autoZero"/>
        <c:auto val="1"/>
        <c:lblAlgn val="ctr"/>
        <c:lblOffset val="100"/>
        <c:noMultiLvlLbl val="0"/>
      </c:catAx>
      <c:valAx>
        <c:axId val="108264448"/>
        <c:scaling>
          <c:orientation val="minMax"/>
        </c:scaling>
        <c:delete val="0"/>
        <c:axPos val="l"/>
        <c:majorGridlines/>
        <c:numFmt formatCode="_(&quot;$&quot;* #,##0_);_(&quot;$&quot;* \(#,##0\);_(&quot;$&quot;* &quot;-&quot;??_);_(@_)" sourceLinked="1"/>
        <c:majorTickMark val="out"/>
        <c:minorTickMark val="none"/>
        <c:tickLblPos val="nextTo"/>
        <c:crossAx val="108262912"/>
        <c:crosses val="autoZero"/>
        <c:crossBetween val="between"/>
      </c:valAx>
    </c:plotArea>
    <c:legend>
      <c:legendPos val="t"/>
      <c:overlay val="0"/>
      <c:txPr>
        <a:bodyPr/>
        <a:lstStyle/>
        <a:p>
          <a:pPr>
            <a:defRPr sz="20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3260031685228"/>
          <c:y val="4.2297712785901762E-2"/>
          <c:w val="0.87952921425362374"/>
          <c:h val="0.83137832770903641"/>
        </c:manualLayout>
      </c:layout>
      <c:barChart>
        <c:barDir val="col"/>
        <c:grouping val="clustered"/>
        <c:varyColors val="0"/>
        <c:ser>
          <c:idx val="0"/>
          <c:order val="0"/>
          <c:tx>
            <c:strRef>
              <c:f>Sheet1!$C$4</c:f>
              <c:strCache>
                <c:ptCount val="1"/>
                <c:pt idx="0">
                  <c:v>Amount</c:v>
                </c:pt>
              </c:strCache>
            </c:strRef>
          </c:tx>
          <c:spPr>
            <a:solidFill>
              <a:schemeClr val="tx2"/>
            </a:solidFill>
          </c:spPr>
          <c:invertIfNegative val="0"/>
          <c:dPt>
            <c:idx val="0"/>
            <c:invertIfNegative val="0"/>
            <c:bubble3D val="0"/>
            <c:spPr>
              <a:solidFill>
                <a:schemeClr val="bg2">
                  <a:lumMod val="50000"/>
                </a:schemeClr>
              </a:solidFill>
            </c:spPr>
            <c:extLst>
              <c:ext xmlns:c16="http://schemas.microsoft.com/office/drawing/2014/chart" uri="{C3380CC4-5D6E-409C-BE32-E72D297353CC}">
                <c16:uniqueId val="{00000001-1E13-4529-8860-C7F3681A96DC}"/>
              </c:ext>
            </c:extLst>
          </c:dPt>
          <c:dPt>
            <c:idx val="1"/>
            <c:invertIfNegative val="0"/>
            <c:bubble3D val="0"/>
            <c:spPr>
              <a:solidFill>
                <a:schemeClr val="bg2">
                  <a:lumMod val="50000"/>
                </a:schemeClr>
              </a:solidFill>
            </c:spPr>
            <c:extLst>
              <c:ext xmlns:c16="http://schemas.microsoft.com/office/drawing/2014/chart" uri="{C3380CC4-5D6E-409C-BE32-E72D297353CC}">
                <c16:uniqueId val="{00000003-1E13-4529-8860-C7F3681A96DC}"/>
              </c:ext>
            </c:extLst>
          </c:dPt>
          <c:cat>
            <c:strRef>
              <c:f>Sheet1!$B$5:$B$36</c:f>
              <c:strCache>
                <c:ptCount val="32"/>
                <c:pt idx="0">
                  <c:v>1989-Rcpt</c:v>
                </c:pt>
                <c:pt idx="1">
                  <c:v>1990-Rcpt</c:v>
                </c:pt>
                <c:pt idx="2">
                  <c:v>1991-Owl</c:v>
                </c:pt>
                <c:pt idx="3">
                  <c:v>1992-Owl</c:v>
                </c:pt>
                <c:pt idx="4">
                  <c:v>1993-Owl</c:v>
                </c:pt>
                <c:pt idx="5">
                  <c:v>1994-Owl</c:v>
                </c:pt>
                <c:pt idx="6">
                  <c:v>1995-Owl</c:v>
                </c:pt>
                <c:pt idx="7">
                  <c:v>1996-Owl</c:v>
                </c:pt>
                <c:pt idx="8">
                  <c:v>1997-Owl</c:v>
                </c:pt>
                <c:pt idx="9">
                  <c:v>1998-Owl</c:v>
                </c:pt>
                <c:pt idx="10">
                  <c:v>1999-Owl</c:v>
                </c:pt>
                <c:pt idx="11">
                  <c:v>2000-Owl</c:v>
                </c:pt>
                <c:pt idx="12">
                  <c:v>2001-SRS</c:v>
                </c:pt>
                <c:pt idx="13">
                  <c:v>2002-SRS</c:v>
                </c:pt>
                <c:pt idx="14">
                  <c:v>2003-SRS</c:v>
                </c:pt>
                <c:pt idx="15">
                  <c:v>2004-SRS</c:v>
                </c:pt>
                <c:pt idx="16">
                  <c:v>2005-SRS</c:v>
                </c:pt>
                <c:pt idx="17">
                  <c:v>2006-SRS</c:v>
                </c:pt>
                <c:pt idx="18">
                  <c:v>2007-SRS</c:v>
                </c:pt>
                <c:pt idx="19">
                  <c:v>2008-SRS</c:v>
                </c:pt>
                <c:pt idx="20">
                  <c:v>2009-SRS</c:v>
                </c:pt>
                <c:pt idx="21">
                  <c:v>2010-SRS</c:v>
                </c:pt>
                <c:pt idx="22">
                  <c:v>2011-SRS</c:v>
                </c:pt>
                <c:pt idx="23">
                  <c:v>2012-SRS</c:v>
                </c:pt>
                <c:pt idx="24">
                  <c:v>2013-SRS</c:v>
                </c:pt>
                <c:pt idx="25">
                  <c:v>2014-SRS</c:v>
                </c:pt>
                <c:pt idx="26">
                  <c:v>2015-SRS</c:v>
                </c:pt>
                <c:pt idx="27">
                  <c:v>2016-est.</c:v>
                </c:pt>
                <c:pt idx="28">
                  <c:v>2017</c:v>
                </c:pt>
                <c:pt idx="29">
                  <c:v>2018</c:v>
                </c:pt>
                <c:pt idx="30">
                  <c:v>2019</c:v>
                </c:pt>
                <c:pt idx="31">
                  <c:v>2020</c:v>
                </c:pt>
              </c:strCache>
            </c:strRef>
          </c:cat>
          <c:val>
            <c:numRef>
              <c:f>Sheet1!$C$5:$C$36</c:f>
              <c:numCache>
                <c:formatCode>_(* #,##0_);_(* \(#,##0\);_(* "-"??_);_(@_)</c:formatCode>
                <c:ptCount val="32"/>
                <c:pt idx="0">
                  <c:v>7250000</c:v>
                </c:pt>
                <c:pt idx="1">
                  <c:v>7500000</c:v>
                </c:pt>
                <c:pt idx="2">
                  <c:v>6800000</c:v>
                </c:pt>
                <c:pt idx="3">
                  <c:v>4800000</c:v>
                </c:pt>
                <c:pt idx="4">
                  <c:v>4900000</c:v>
                </c:pt>
                <c:pt idx="5">
                  <c:v>6250000</c:v>
                </c:pt>
                <c:pt idx="6">
                  <c:v>4200000</c:v>
                </c:pt>
                <c:pt idx="7">
                  <c:v>5200000</c:v>
                </c:pt>
                <c:pt idx="8">
                  <c:v>4000000</c:v>
                </c:pt>
                <c:pt idx="9">
                  <c:v>5800000</c:v>
                </c:pt>
                <c:pt idx="10">
                  <c:v>6150000</c:v>
                </c:pt>
                <c:pt idx="11">
                  <c:v>3700000</c:v>
                </c:pt>
                <c:pt idx="12">
                  <c:v>5850000</c:v>
                </c:pt>
                <c:pt idx="13">
                  <c:v>5250000</c:v>
                </c:pt>
                <c:pt idx="14">
                  <c:v>5300000</c:v>
                </c:pt>
                <c:pt idx="15">
                  <c:v>5900000</c:v>
                </c:pt>
                <c:pt idx="16">
                  <c:v>5920000</c:v>
                </c:pt>
                <c:pt idx="17">
                  <c:v>5950000</c:v>
                </c:pt>
                <c:pt idx="18">
                  <c:v>6100000</c:v>
                </c:pt>
                <c:pt idx="19">
                  <c:v>5200000</c:v>
                </c:pt>
                <c:pt idx="20">
                  <c:v>4900000</c:v>
                </c:pt>
                <c:pt idx="21">
                  <c:v>4900000</c:v>
                </c:pt>
                <c:pt idx="22">
                  <c:v>1850000</c:v>
                </c:pt>
                <c:pt idx="23">
                  <c:v>1800000</c:v>
                </c:pt>
                <c:pt idx="24">
                  <c:v>1800000</c:v>
                </c:pt>
                <c:pt idx="25">
                  <c:v>1631061</c:v>
                </c:pt>
                <c:pt idx="26">
                  <c:v>1412041</c:v>
                </c:pt>
                <c:pt idx="27">
                  <c:v>1341000</c:v>
                </c:pt>
                <c:pt idx="28">
                  <c:v>0</c:v>
                </c:pt>
                <c:pt idx="29">
                  <c:v>0</c:v>
                </c:pt>
                <c:pt idx="30">
                  <c:v>0</c:v>
                </c:pt>
                <c:pt idx="31">
                  <c:v>0</c:v>
                </c:pt>
              </c:numCache>
            </c:numRef>
          </c:val>
          <c:extLst>
            <c:ext xmlns:c16="http://schemas.microsoft.com/office/drawing/2014/chart" uri="{C3380CC4-5D6E-409C-BE32-E72D297353CC}">
              <c16:uniqueId val="{00000004-1E13-4529-8860-C7F3681A96DC}"/>
            </c:ext>
          </c:extLst>
        </c:ser>
        <c:dLbls>
          <c:showLegendKey val="0"/>
          <c:showVal val="0"/>
          <c:showCatName val="0"/>
          <c:showSerName val="0"/>
          <c:showPercent val="0"/>
          <c:showBubbleSize val="0"/>
        </c:dLbls>
        <c:gapWidth val="150"/>
        <c:axId val="96511488"/>
        <c:axId val="96513024"/>
      </c:barChart>
      <c:catAx>
        <c:axId val="96511488"/>
        <c:scaling>
          <c:orientation val="minMax"/>
        </c:scaling>
        <c:delete val="0"/>
        <c:axPos val="b"/>
        <c:numFmt formatCode="General" sourceLinked="0"/>
        <c:majorTickMark val="out"/>
        <c:minorTickMark val="none"/>
        <c:tickLblPos val="nextTo"/>
        <c:txPr>
          <a:bodyPr rot="3900000"/>
          <a:lstStyle/>
          <a:p>
            <a:pPr>
              <a:defRPr b="1"/>
            </a:pPr>
            <a:endParaRPr lang="en-US"/>
          </a:p>
        </c:txPr>
        <c:crossAx val="96513024"/>
        <c:crosses val="autoZero"/>
        <c:auto val="1"/>
        <c:lblAlgn val="ctr"/>
        <c:lblOffset val="100"/>
        <c:noMultiLvlLbl val="0"/>
      </c:catAx>
      <c:valAx>
        <c:axId val="96513024"/>
        <c:scaling>
          <c:orientation val="minMax"/>
        </c:scaling>
        <c:delete val="0"/>
        <c:axPos val="l"/>
        <c:majorGridlines/>
        <c:numFmt formatCode="_(* #,##0_);_(* \(#,##0\);_(* &quot;-&quot;??_);_(@_)" sourceLinked="1"/>
        <c:majorTickMark val="out"/>
        <c:minorTickMark val="none"/>
        <c:tickLblPos val="nextTo"/>
        <c:txPr>
          <a:bodyPr/>
          <a:lstStyle/>
          <a:p>
            <a:pPr>
              <a:defRPr sz="1600" b="1"/>
            </a:pPr>
            <a:endParaRPr lang="en-US"/>
          </a:p>
        </c:txPr>
        <c:crossAx val="96511488"/>
        <c:crosses val="autoZero"/>
        <c:crossBetween val="between"/>
        <c:dispUnits>
          <c:builtInUnit val="millions"/>
          <c:dispUnitsLbl>
            <c:txPr>
              <a:bodyPr/>
              <a:lstStyle/>
              <a:p>
                <a:pPr>
                  <a:defRPr sz="1600"/>
                </a:pPr>
                <a:endParaRPr lang="en-US"/>
              </a:p>
            </c:txPr>
          </c:dispUnitsLbl>
        </c:dispUnits>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1106775369892"/>
          <c:y val="2.7233887430737826E-2"/>
          <c:w val="0.83780816667828029"/>
          <c:h val="0.90823272090988627"/>
        </c:manualLayout>
      </c:layout>
      <c:areaChart>
        <c:grouping val="stacked"/>
        <c:varyColors val="0"/>
        <c:ser>
          <c:idx val="0"/>
          <c:order val="0"/>
          <c:spPr>
            <a:solidFill>
              <a:srgbClr val="FF0000"/>
            </a:solidFill>
            <a:ln>
              <a:noFill/>
            </a:ln>
            <a:effectLst/>
          </c:spPr>
          <c:cat>
            <c:numRef>
              <c:f>'Historic Payments'!$B$4:$B$35</c:f>
              <c:numCache>
                <c:formatCode>General</c:formatCode>
                <c:ptCount val="32"/>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numCache>
            </c:numRef>
          </c:cat>
          <c:val>
            <c:numRef>
              <c:f>'Historic Payments'!$C$4:$C$35</c:f>
              <c:numCache>
                <c:formatCode>_("$"* #,##0_);_("$"* \(#,##0\);_("$"* "-"??_);_(@_)</c:formatCode>
                <c:ptCount val="32"/>
                <c:pt idx="0">
                  <c:v>5926700</c:v>
                </c:pt>
                <c:pt idx="1">
                  <c:v>7913100</c:v>
                </c:pt>
                <c:pt idx="2">
                  <c:v>11423700</c:v>
                </c:pt>
                <c:pt idx="3">
                  <c:v>10732100</c:v>
                </c:pt>
                <c:pt idx="4">
                  <c:v>8613200</c:v>
                </c:pt>
                <c:pt idx="5">
                  <c:v>9846500</c:v>
                </c:pt>
                <c:pt idx="6">
                  <c:v>8039200</c:v>
                </c:pt>
                <c:pt idx="7">
                  <c:v>7578400</c:v>
                </c:pt>
                <c:pt idx="8">
                  <c:v>7582300</c:v>
                </c:pt>
                <c:pt idx="9">
                  <c:v>7315200</c:v>
                </c:pt>
                <c:pt idx="10">
                  <c:v>7050900</c:v>
                </c:pt>
                <c:pt idx="11">
                  <c:v>6788800</c:v>
                </c:pt>
                <c:pt idx="12">
                  <c:v>6538000</c:v>
                </c:pt>
                <c:pt idx="13">
                  <c:v>6271200</c:v>
                </c:pt>
                <c:pt idx="14">
                  <c:v>6000000</c:v>
                </c:pt>
                <c:pt idx="15" formatCode="_(&quot;$&quot;* #,##0.00_);_(&quot;$&quot;* \(#,##0.00\);_(&quot;$&quot;* &quot;-&quot;??_);_(@_)">
                  <c:v>4520770.82</c:v>
                </c:pt>
                <c:pt idx="16" formatCode="_(&quot;$&quot;* #,##0.00_);_(&quot;$&quot;* \(#,##0.00\);_(&quot;$&quot;* &quot;-&quot;??_);_(@_)">
                  <c:v>4556936</c:v>
                </c:pt>
                <c:pt idx="17" formatCode="_(&quot;$&quot;* #,##0.00_);_(&quot;$&quot;* \(#,##0.00\);_(&quot;$&quot;* &quot;-&quot;??_);_(@_)">
                  <c:v>4611620.22</c:v>
                </c:pt>
                <c:pt idx="18" formatCode="_(&quot;$&quot;* #,##0.00_);_(&quot;$&quot;* \(#,##0.00\);_(&quot;$&quot;* &quot;-&quot;??_);_(@_)">
                  <c:v>4671571.28</c:v>
                </c:pt>
                <c:pt idx="19" formatCode="_(&quot;$&quot;* #,##0.00_);_(&quot;$&quot;* \(#,##0.00\);_(&quot;$&quot;* &quot;-&quot;??_);_(@_)">
                  <c:v>4779017.43</c:v>
                </c:pt>
                <c:pt idx="20" formatCode="_(&quot;$&quot;* #,##0.00_);_(&quot;$&quot;* \(#,##0.00\);_(&quot;$&quot;* &quot;-&quot;??_);_(@_)">
                  <c:v>4826802.5999999996</c:v>
                </c:pt>
                <c:pt idx="21" formatCode="_(&quot;$&quot;* #,##0.00_);_(&quot;$&quot;* \(#,##0.00\);_(&quot;$&quot;* &quot;-&quot;??_);_(@_)">
                  <c:v>4816901.63</c:v>
                </c:pt>
                <c:pt idx="22" formatCode="_(&quot;$&quot;* #,##0.00_);_(&quot;$&quot;* \(#,##0.00\);_(&quot;$&quot;* &quot;-&quot;??_);_(@_)">
                  <c:v>4344127</c:v>
                </c:pt>
                <c:pt idx="23" formatCode="_(&quot;$&quot;* #,##0.00_);_(&quot;$&quot;* \(#,##0.00\);_(&quot;$&quot;* &quot;-&quot;??_);_(@_)">
                  <c:v>3909714.15</c:v>
                </c:pt>
                <c:pt idx="24" formatCode="_(&quot;$&quot;* #,##0.00_);_(&quot;$&quot;* \(#,##0.00\);_(&quot;$&quot;* &quot;-&quot;??_);_(@_)">
                  <c:v>3523569.55</c:v>
                </c:pt>
                <c:pt idx="25" formatCode="_(&quot;$&quot;* #,##0.00_);_(&quot;$&quot;* \(#,##0.00\);_(&quot;$&quot;* &quot;-&quot;??_);_(@_)">
                  <c:v>1826949.63</c:v>
                </c:pt>
                <c:pt idx="26" formatCode="_(&quot;$&quot;* #,##0.00_);_(&quot;$&quot;* \(#,##0.00\);_(&quot;$&quot;* &quot;-&quot;??_);_(@_)">
                  <c:v>1826949.63</c:v>
                </c:pt>
                <c:pt idx="27" formatCode="_(&quot;$&quot;* #,##0.00_);_(&quot;$&quot;* \(#,##0.00\);_(&quot;$&quot;* &quot;-&quot;??_);_(@_)">
                  <c:v>1630256.91</c:v>
                </c:pt>
                <c:pt idx="28" formatCode="_(&quot;$&quot;* #,##0.00_);_(&quot;$&quot;* \(#,##0.00\);_(&quot;$&quot;* &quot;-&quot;??_);_(@_)">
                  <c:v>1412041.87</c:v>
                </c:pt>
                <c:pt idx="29" formatCode="_(&quot;$&quot;* #,##0.00_);_(&quot;$&quot;* \(#,##0.00\);_(&quot;$&quot;* &quot;-&quot;??_);_(@_)">
                  <c:v>1624289.3</c:v>
                </c:pt>
                <c:pt idx="30" formatCode="_(&quot;$&quot;* #,##0.00_);_(&quot;$&quot;* \(#,##0.00\);_(&quot;$&quot;* &quot;-&quot;??_);_(@_)">
                  <c:v>295612.64</c:v>
                </c:pt>
                <c:pt idx="31" formatCode="_(&quot;$&quot;* #,##0.00_);_(&quot;$&quot;* \(#,##0.00\);_(&quot;$&quot;* &quot;-&quot;??_);_(@_)">
                  <c:v>1486392.45</c:v>
                </c:pt>
              </c:numCache>
            </c:numRef>
          </c:val>
          <c:extLst>
            <c:ext xmlns:c16="http://schemas.microsoft.com/office/drawing/2014/chart" uri="{C3380CC4-5D6E-409C-BE32-E72D297353CC}">
              <c16:uniqueId val="{00000000-89C6-438D-B557-8802B5E6E2C2}"/>
            </c:ext>
          </c:extLst>
        </c:ser>
        <c:dLbls>
          <c:showLegendKey val="0"/>
          <c:showVal val="0"/>
          <c:showCatName val="0"/>
          <c:showSerName val="0"/>
          <c:showPercent val="0"/>
          <c:showBubbleSize val="0"/>
        </c:dLbls>
        <c:axId val="437588216"/>
        <c:axId val="437592152"/>
      </c:areaChart>
      <c:catAx>
        <c:axId val="437588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7592152"/>
        <c:crosses val="autoZero"/>
        <c:auto val="1"/>
        <c:lblAlgn val="ctr"/>
        <c:lblOffset val="100"/>
        <c:noMultiLvlLbl val="0"/>
      </c:catAx>
      <c:valAx>
        <c:axId val="437592152"/>
        <c:scaling>
          <c:orientation val="minMax"/>
        </c:scaling>
        <c:delete val="0"/>
        <c:axPos val="l"/>
        <c:majorGridlines>
          <c:spPr>
            <a:ln w="38100"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7588216"/>
        <c:crosses val="autoZero"/>
        <c:crossBetween val="midCat"/>
        <c:dispUnits>
          <c:builtInUnit val="millions"/>
          <c:dispUnitsLbl>
            <c:spPr>
              <a:noFill/>
              <a:ln>
                <a:noFill/>
              </a:ln>
              <a:effectLst/>
            </c:spPr>
            <c:txPr>
              <a:bodyPr rot="-5400000" spcFirstLastPara="1" vertOverflow="ellipsis" vert="horz" wrap="square" anchor="ctr" anchorCtr="0"/>
              <a:lstStyle/>
              <a:p>
                <a:pPr>
                  <a:defRPr sz="24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w="19050">
          <a:solidFill>
            <a:srgbClr val="4BACC6">
              <a:lumMod val="50000"/>
            </a:srgbClr>
          </a:solid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tx1">
                  <a:lumMod val="95000"/>
                  <a:lumOff val="5000"/>
                </a:schemeClr>
              </a:solidFill>
            </a:ln>
          </c:spPr>
          <c:dPt>
            <c:idx val="0"/>
            <c:bubble3D val="0"/>
            <c:spPr>
              <a:solidFill>
                <a:srgbClr val="00B050"/>
              </a:solidFill>
              <a:ln w="19050">
                <a:solidFill>
                  <a:schemeClr val="tx1">
                    <a:lumMod val="95000"/>
                    <a:lumOff val="5000"/>
                  </a:schemeClr>
                </a:solidFill>
              </a:ln>
              <a:effectLst/>
            </c:spPr>
            <c:extLst>
              <c:ext xmlns:c16="http://schemas.microsoft.com/office/drawing/2014/chart" uri="{C3380CC4-5D6E-409C-BE32-E72D297353CC}">
                <c16:uniqueId val="{00000001-5766-4876-9C53-F56EE0DACDF2}"/>
              </c:ext>
            </c:extLst>
          </c:dPt>
          <c:dPt>
            <c:idx val="1"/>
            <c:bubble3D val="0"/>
            <c:spPr>
              <a:solidFill>
                <a:schemeClr val="accent5">
                  <a:lumMod val="75000"/>
                </a:schemeClr>
              </a:solidFill>
              <a:ln w="19050">
                <a:solidFill>
                  <a:schemeClr val="tx1">
                    <a:lumMod val="95000"/>
                    <a:lumOff val="5000"/>
                  </a:schemeClr>
                </a:solidFill>
              </a:ln>
              <a:effectLst/>
            </c:spPr>
            <c:extLst>
              <c:ext xmlns:c16="http://schemas.microsoft.com/office/drawing/2014/chart" uri="{C3380CC4-5D6E-409C-BE32-E72D297353CC}">
                <c16:uniqueId val="{00000003-5766-4876-9C53-F56EE0DACDF2}"/>
              </c:ext>
            </c:extLst>
          </c:dPt>
          <c:dPt>
            <c:idx val="2"/>
            <c:bubble3D val="0"/>
            <c:spPr>
              <a:solidFill>
                <a:srgbClr val="C00000"/>
              </a:solidFill>
              <a:ln w="19050">
                <a:solidFill>
                  <a:schemeClr val="tx1">
                    <a:lumMod val="95000"/>
                    <a:lumOff val="5000"/>
                  </a:schemeClr>
                </a:solidFill>
              </a:ln>
              <a:effectLst/>
            </c:spPr>
            <c:extLst>
              <c:ext xmlns:c16="http://schemas.microsoft.com/office/drawing/2014/chart" uri="{C3380CC4-5D6E-409C-BE32-E72D297353CC}">
                <c16:uniqueId val="{00000005-5766-4876-9C53-F56EE0DACDF2}"/>
              </c:ext>
            </c:extLst>
          </c:dPt>
          <c:dPt>
            <c:idx val="3"/>
            <c:bubble3D val="0"/>
            <c:spPr>
              <a:solidFill>
                <a:schemeClr val="accent4"/>
              </a:solidFill>
              <a:ln w="19050">
                <a:solidFill>
                  <a:schemeClr val="tx1">
                    <a:lumMod val="95000"/>
                    <a:lumOff val="5000"/>
                  </a:schemeClr>
                </a:solidFill>
              </a:ln>
              <a:effectLst/>
            </c:spPr>
            <c:extLst>
              <c:ext xmlns:c16="http://schemas.microsoft.com/office/drawing/2014/chart" uri="{C3380CC4-5D6E-409C-BE32-E72D297353CC}">
                <c16:uniqueId val="{00000007-5766-4876-9C53-F56EE0DACDF2}"/>
              </c:ext>
            </c:extLst>
          </c:dPt>
          <c:dPt>
            <c:idx val="4"/>
            <c:bubble3D val="0"/>
            <c:spPr>
              <a:solidFill>
                <a:schemeClr val="accent3">
                  <a:lumMod val="75000"/>
                </a:schemeClr>
              </a:solidFill>
              <a:ln w="19050">
                <a:solidFill>
                  <a:schemeClr val="tx1">
                    <a:lumMod val="95000"/>
                    <a:lumOff val="5000"/>
                  </a:schemeClr>
                </a:solidFill>
              </a:ln>
              <a:effectLst/>
            </c:spPr>
            <c:extLst>
              <c:ext xmlns:c16="http://schemas.microsoft.com/office/drawing/2014/chart" uri="{C3380CC4-5D6E-409C-BE32-E72D297353CC}">
                <c16:uniqueId val="{00000009-5766-4876-9C53-F56EE0DACDF2}"/>
              </c:ext>
            </c:extLst>
          </c:dPt>
          <c:dLbls>
            <c:dLbl>
              <c:idx val="0"/>
              <c:layout>
                <c:manualLayout>
                  <c:x val="9.5935859580052477E-2"/>
                  <c:y val="-2.5670573454967864E-2"/>
                </c:manualLayout>
              </c:layout>
              <c:tx>
                <c:rich>
                  <a:bodyPr/>
                  <a:lstStyle/>
                  <a:p>
                    <a:fld id="{3758B1BE-711A-4359-BBA7-3544B4762E04}" type="CATEGORYNAME">
                      <a:rPr lang="en-US" sz="2000"/>
                      <a:pPr/>
                      <a:t>[CATEGORY NAME]</a:t>
                    </a:fld>
                    <a:r>
                      <a:rPr lang="en-US" baseline="0" dirty="0"/>
                      <a:t>, </a:t>
                    </a:r>
                    <a:fld id="{37673FF8-0018-446B-A849-A0B182D1F6CB}"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5941018700787399"/>
                      <c:h val="0.15432980665970655"/>
                    </c:manualLayout>
                  </c15:layout>
                  <c15:dlblFieldTable/>
                  <c15:showDataLabelsRange val="0"/>
                </c:ext>
                <c:ext xmlns:c16="http://schemas.microsoft.com/office/drawing/2014/chart" uri="{C3380CC4-5D6E-409C-BE32-E72D297353CC}">
                  <c16:uniqueId val="{00000001-5766-4876-9C53-F56EE0DACDF2}"/>
                </c:ext>
              </c:extLst>
            </c:dLbl>
            <c:dLbl>
              <c:idx val="1"/>
              <c:layout>
                <c:manualLayout>
                  <c:x val="0.11354219980314961"/>
                  <c:y val="6.438062344329631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F8E3C2C-48C5-4343-B0CD-F618081DA324}" type="CATEGORYNAME">
                      <a:rPr lang="en-US" sz="2000" smtClean="0"/>
                      <a:pPr>
                        <a:defRPr sz="1800" b="1"/>
                      </a:pPr>
                      <a:t>[CATEGORY NAME]</a:t>
                    </a:fld>
                    <a:r>
                      <a:rPr lang="en-US" sz="2000" baseline="0" dirty="0"/>
                      <a:t> </a:t>
                    </a:r>
                    <a:fld id="{BA0D3147-65AB-4B43-9E46-900D7D45E1A3}" type="VALUE">
                      <a:rPr lang="en-US" baseline="0" smtClean="0"/>
                      <a:pPr>
                        <a:defRPr sz="1800" b="1"/>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6147924868766403"/>
                      <c:h val="0.13605587490783436"/>
                    </c:manualLayout>
                  </c15:layout>
                  <c15:dlblFieldTable/>
                  <c15:showDataLabelsRange val="0"/>
                </c:ext>
                <c:ext xmlns:c16="http://schemas.microsoft.com/office/drawing/2014/chart" uri="{C3380CC4-5D6E-409C-BE32-E72D297353CC}">
                  <c16:uniqueId val="{00000003-5766-4876-9C53-F56EE0DACDF2}"/>
                </c:ext>
              </c:extLst>
            </c:dLbl>
            <c:dLbl>
              <c:idx val="2"/>
              <c:layout>
                <c:manualLayout>
                  <c:x val="7.5196071194225722E-2"/>
                  <c:y val="-2.6869234216753409E-2"/>
                </c:manualLayout>
              </c:layout>
              <c:tx>
                <c:rich>
                  <a:bodyPr/>
                  <a:lstStyle/>
                  <a:p>
                    <a:fld id="{2A25E384-A56F-4C98-A8AA-7225EBCE700D}" type="CATEGORYNAME">
                      <a:rPr lang="en-US" sz="2000" smtClean="0"/>
                      <a:pPr/>
                      <a:t>[CATEGORY NAME]</a:t>
                    </a:fld>
                    <a:fld id="{45B0574C-E19E-47E4-AE52-713B6CAAF319}" type="VALUE">
                      <a:rPr lang="en-US" baseline="0" smtClean="0"/>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2399799733359958"/>
                      <c:h val="0.15432988571082001"/>
                    </c:manualLayout>
                  </c15:layout>
                  <c15:dlblFieldTable/>
                  <c15:showDataLabelsRange val="0"/>
                </c:ext>
                <c:ext xmlns:c16="http://schemas.microsoft.com/office/drawing/2014/chart" uri="{C3380CC4-5D6E-409C-BE32-E72D297353CC}">
                  <c16:uniqueId val="{00000005-5766-4876-9C53-F56EE0DACDF2}"/>
                </c:ext>
              </c:extLst>
            </c:dLbl>
            <c:dLbl>
              <c:idx val="3"/>
              <c:layout>
                <c:manualLayout>
                  <c:x val="-7.1370734908136488E-2"/>
                  <c:y val="-0.2453464785867922"/>
                </c:manualLayout>
              </c:layout>
              <c:tx>
                <c:rich>
                  <a:bodyPr/>
                  <a:lstStyle/>
                  <a:p>
                    <a:r>
                      <a:rPr lang="en-US" sz="2000" dirty="0"/>
                      <a:t>Other </a:t>
                    </a:r>
                    <a:fld id="{A70D8ABD-19B0-4BBF-A9BD-A125289079C7}" type="CATEGORYNAME">
                      <a:rPr lang="en-US" sz="2000" smtClean="0"/>
                      <a:pPr/>
                      <a:t>[CATEGORY NAME]</a:t>
                    </a:fld>
                    <a:fld id="{8192BF4C-BD4F-4608-A7E0-F3EA966E8AE8}" type="VALUE">
                      <a:rPr lang="en-US" baseline="0" smtClean="0"/>
                      <a:pPr/>
                      <a:t>[VALUE]</a:t>
                    </a:fld>
                    <a:endParaRPr lang="en-US" sz="200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5240805446194226"/>
                      <c:h val="0.13790609120770395"/>
                    </c:manualLayout>
                  </c15:layout>
                  <c15:dlblFieldTable/>
                  <c15:showDataLabelsRange val="0"/>
                </c:ext>
                <c:ext xmlns:c16="http://schemas.microsoft.com/office/drawing/2014/chart" uri="{C3380CC4-5D6E-409C-BE32-E72D297353CC}">
                  <c16:uniqueId val="{00000007-5766-4876-9C53-F56EE0DACDF2}"/>
                </c:ext>
              </c:extLst>
            </c:dLbl>
            <c:dLbl>
              <c:idx val="4"/>
              <c:layout>
                <c:manualLayout>
                  <c:x val="-6.3592443698748946E-2"/>
                  <c:y val="-1.5849989905108015E-2"/>
                </c:manualLayout>
              </c:layout>
              <c:tx>
                <c:rich>
                  <a:bodyPr/>
                  <a:lstStyle/>
                  <a:p>
                    <a:fld id="{DA56F869-0E70-4FA0-9747-D8756FC7128F}" type="CATEGORYNAME">
                      <a:rPr lang="en-US" sz="2000" dirty="0"/>
                      <a:pPr/>
                      <a:t>[CATEGORY NAME]</a:t>
                    </a:fld>
                    <a:r>
                      <a:rPr lang="en-US" baseline="0" dirty="0"/>
                      <a:t>, </a:t>
                    </a:r>
                    <a:fld id="{F4EC9E13-518F-442F-B742-83AC9639D89C}"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5814154303358616"/>
                      <c:h val="0.15432988571082001"/>
                    </c:manualLayout>
                  </c15:layout>
                  <c15:dlblFieldTable/>
                  <c15:showDataLabelsRange val="0"/>
                </c:ext>
                <c:ext xmlns:c16="http://schemas.microsoft.com/office/drawing/2014/chart" uri="{C3380CC4-5D6E-409C-BE32-E72D297353CC}">
                  <c16:uniqueId val="{00000009-5766-4876-9C53-F56EE0DACD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38100"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 Budget Revenue'!$C$54:$C$58</c:f>
              <c:strCache>
                <c:ptCount val="5"/>
                <c:pt idx="0">
                  <c:v>All Timber and PILT funds</c:v>
                </c:pt>
                <c:pt idx="1">
                  <c:v>2017 Carry-0ver</c:v>
                </c:pt>
                <c:pt idx="2">
                  <c:v>Property Tax Collections</c:v>
                </c:pt>
                <c:pt idx="3">
                  <c:v>Non-Departmental Revenue</c:v>
                </c:pt>
                <c:pt idx="4">
                  <c:v>Departmental Revenues</c:v>
                </c:pt>
              </c:strCache>
            </c:strRef>
          </c:cat>
          <c:val>
            <c:numRef>
              <c:f>'CE Budget Revenue'!$D$54:$D$58</c:f>
              <c:numCache>
                <c:formatCode>_("$"* #,##0_);_("$"* \(#,##0\);_("$"* "-"??_);_(@_)</c:formatCode>
                <c:ptCount val="5"/>
                <c:pt idx="0">
                  <c:v>3061063</c:v>
                </c:pt>
                <c:pt idx="1">
                  <c:v>1215541</c:v>
                </c:pt>
                <c:pt idx="2">
                  <c:v>2232527</c:v>
                </c:pt>
                <c:pt idx="3">
                  <c:v>3417371</c:v>
                </c:pt>
                <c:pt idx="4">
                  <c:v>3155750</c:v>
                </c:pt>
              </c:numCache>
            </c:numRef>
          </c:val>
          <c:extLst>
            <c:ext xmlns:c16="http://schemas.microsoft.com/office/drawing/2014/chart" uri="{C3380CC4-5D6E-409C-BE32-E72D297353CC}">
              <c16:uniqueId val="{0000000A-5766-4876-9C53-F56EE0DACDF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766-4876-9C53-F56EE0DACD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766-4876-9C53-F56EE0DACD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766-4876-9C53-F56EE0DACD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766-4876-9C53-F56EE0DACDF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766-4876-9C53-F56EE0DACDF2}"/>
              </c:ext>
            </c:extLst>
          </c:dPt>
          <c:cat>
            <c:strRef>
              <c:f>'CE Budget Revenue'!$C$54:$C$58</c:f>
              <c:strCache>
                <c:ptCount val="5"/>
                <c:pt idx="0">
                  <c:v>All Timber and PILT funds</c:v>
                </c:pt>
                <c:pt idx="1">
                  <c:v>2017 Carry-0ver</c:v>
                </c:pt>
                <c:pt idx="2">
                  <c:v>Property Tax Collections</c:v>
                </c:pt>
                <c:pt idx="3">
                  <c:v>Non-Departmental Revenue</c:v>
                </c:pt>
                <c:pt idx="4">
                  <c:v>Departmental Revenues</c:v>
                </c:pt>
              </c:strCache>
            </c:strRef>
          </c:cat>
          <c:val>
            <c:numRef>
              <c:f>'CE Budget Revenue'!$E$54:$E$58</c:f>
              <c:numCache>
                <c:formatCode>0%</c:formatCode>
                <c:ptCount val="5"/>
                <c:pt idx="0">
                  <c:v>0.23398593758933858</c:v>
                </c:pt>
                <c:pt idx="1">
                  <c:v>9.2915271774309194E-2</c:v>
                </c:pt>
                <c:pt idx="2">
                  <c:v>0.17065311079468581</c:v>
                </c:pt>
                <c:pt idx="3">
                  <c:v>0.26122192111877984</c:v>
                </c:pt>
                <c:pt idx="4">
                  <c:v>0.24122375872288654</c:v>
                </c:pt>
              </c:numCache>
            </c:numRef>
          </c:val>
          <c:extLst>
            <c:ext xmlns:c16="http://schemas.microsoft.com/office/drawing/2014/chart" uri="{C3380CC4-5D6E-409C-BE32-E72D297353CC}">
              <c16:uniqueId val="{00000015-5766-4876-9C53-F56EE0DACDF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70"/>
        <c:axId val="108820352"/>
        <c:axId val="106202624"/>
      </c:barChart>
      <c:catAx>
        <c:axId val="108820352"/>
        <c:scaling>
          <c:orientation val="minMax"/>
        </c:scaling>
        <c:delete val="0"/>
        <c:axPos val="b"/>
        <c:numFmt formatCode="General" sourceLinked="1"/>
        <c:majorTickMark val="out"/>
        <c:minorTickMark val="none"/>
        <c:tickLblPos val="nextTo"/>
        <c:txPr>
          <a:bodyPr rot="-2700000"/>
          <a:lstStyle/>
          <a:p>
            <a:pPr>
              <a:defRPr sz="1400" b="1"/>
            </a:pPr>
            <a:endParaRPr lang="en-US"/>
          </a:p>
        </c:txPr>
        <c:crossAx val="106202624"/>
        <c:crosses val="autoZero"/>
        <c:auto val="1"/>
        <c:lblAlgn val="ctr"/>
        <c:lblOffset val="100"/>
        <c:noMultiLvlLbl val="0"/>
      </c:catAx>
      <c:valAx>
        <c:axId val="106202624"/>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08820352"/>
        <c:crosses val="autoZero"/>
        <c:crossBetween val="between"/>
      </c:valAx>
      <c:spPr>
        <a:ln>
          <a:solidFill>
            <a:sysClr val="windowText" lastClr="000000"/>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96062992125976"/>
          <c:y val="0.21795166229221349"/>
          <c:w val="0.55756714785651751"/>
          <c:h val="0.65183253135024788"/>
        </c:manualLayout>
      </c:layout>
      <c:barChart>
        <c:barDir val="col"/>
        <c:grouping val="clustered"/>
        <c:varyColors val="0"/>
        <c:dLbls>
          <c:showLegendKey val="0"/>
          <c:showVal val="0"/>
          <c:showCatName val="0"/>
          <c:showSerName val="0"/>
          <c:showPercent val="0"/>
          <c:showBubbleSize val="0"/>
        </c:dLbls>
        <c:gapWidth val="94"/>
        <c:axId val="105844736"/>
        <c:axId val="105846272"/>
      </c:barChart>
      <c:catAx>
        <c:axId val="105844736"/>
        <c:scaling>
          <c:orientation val="minMax"/>
        </c:scaling>
        <c:delete val="0"/>
        <c:axPos val="b"/>
        <c:numFmt formatCode="General" sourceLinked="1"/>
        <c:majorTickMark val="out"/>
        <c:minorTickMark val="none"/>
        <c:tickLblPos val="nextTo"/>
        <c:crossAx val="105846272"/>
        <c:crosses val="autoZero"/>
        <c:auto val="1"/>
        <c:lblAlgn val="ctr"/>
        <c:lblOffset val="100"/>
        <c:noMultiLvlLbl val="0"/>
      </c:catAx>
      <c:valAx>
        <c:axId val="105846272"/>
        <c:scaling>
          <c:orientation val="minMax"/>
        </c:scaling>
        <c:delete val="0"/>
        <c:axPos val="l"/>
        <c:majorGridlines/>
        <c:numFmt formatCode="General" sourceLinked="1"/>
        <c:majorTickMark val="out"/>
        <c:minorTickMark val="none"/>
        <c:tickLblPos val="nextTo"/>
        <c:crossAx val="105844736"/>
        <c:crosses val="autoZero"/>
        <c:crossBetween val="between"/>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93373284091737E-2"/>
          <c:y val="9.8233337030054324E-2"/>
          <c:w val="0.86730169790723055"/>
          <c:h val="0.77155077446305143"/>
        </c:manualLayout>
      </c:layout>
      <c:barChart>
        <c:barDir val="col"/>
        <c:grouping val="clustered"/>
        <c:varyColors val="0"/>
        <c:ser>
          <c:idx val="0"/>
          <c:order val="0"/>
          <c:tx>
            <c:strRef>
              <c:f>Sheet1!$D$39</c:f>
              <c:strCache>
                <c:ptCount val="1"/>
                <c:pt idx="0">
                  <c:v># FT County Employees</c:v>
                </c:pt>
              </c:strCache>
            </c:strRef>
          </c:tx>
          <c:spPr>
            <a:solidFill>
              <a:srgbClr val="FF0000"/>
            </a:solidFill>
          </c:spPr>
          <c:invertIfNegative val="0"/>
          <c:dPt>
            <c:idx val="13"/>
            <c:invertIfNegative val="0"/>
            <c:bubble3D val="0"/>
            <c:spPr>
              <a:solidFill>
                <a:srgbClr val="FF0000"/>
              </a:solidFill>
            </c:spPr>
            <c:extLst>
              <c:ext xmlns:c16="http://schemas.microsoft.com/office/drawing/2014/chart" uri="{C3380CC4-5D6E-409C-BE32-E72D297353CC}">
                <c16:uniqueId val="{00000001-B35A-4F47-819B-BF2BCDBFF4B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Sheet1!$C$40:$C$54</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Sheet1!$D$40:$D$54</c:f>
              <c:numCache>
                <c:formatCode>General</c:formatCode>
                <c:ptCount val="15"/>
                <c:pt idx="0">
                  <c:v>200</c:v>
                </c:pt>
                <c:pt idx="1">
                  <c:v>210</c:v>
                </c:pt>
                <c:pt idx="2">
                  <c:v>213</c:v>
                </c:pt>
                <c:pt idx="3">
                  <c:v>225</c:v>
                </c:pt>
                <c:pt idx="4">
                  <c:v>248</c:v>
                </c:pt>
                <c:pt idx="5">
                  <c:v>232</c:v>
                </c:pt>
                <c:pt idx="6">
                  <c:v>236</c:v>
                </c:pt>
                <c:pt idx="7">
                  <c:v>225</c:v>
                </c:pt>
                <c:pt idx="8">
                  <c:v>185</c:v>
                </c:pt>
                <c:pt idx="9">
                  <c:v>161</c:v>
                </c:pt>
                <c:pt idx="10">
                  <c:v>121</c:v>
                </c:pt>
                <c:pt idx="11">
                  <c:v>124</c:v>
                </c:pt>
                <c:pt idx="12">
                  <c:v>128</c:v>
                </c:pt>
                <c:pt idx="13">
                  <c:v>134</c:v>
                </c:pt>
                <c:pt idx="14">
                  <c:v>142</c:v>
                </c:pt>
              </c:numCache>
            </c:numRef>
          </c:val>
          <c:extLst>
            <c:ext xmlns:c16="http://schemas.microsoft.com/office/drawing/2014/chart" uri="{C3380CC4-5D6E-409C-BE32-E72D297353CC}">
              <c16:uniqueId val="{00000002-B35A-4F47-819B-BF2BCDBFF4B9}"/>
            </c:ext>
          </c:extLst>
        </c:ser>
        <c:dLbls>
          <c:showLegendKey val="0"/>
          <c:showVal val="0"/>
          <c:showCatName val="0"/>
          <c:showSerName val="0"/>
          <c:showPercent val="0"/>
          <c:showBubbleSize val="0"/>
        </c:dLbls>
        <c:gapWidth val="93"/>
        <c:axId val="105978112"/>
        <c:axId val="105988096"/>
      </c:barChart>
      <c:catAx>
        <c:axId val="105978112"/>
        <c:scaling>
          <c:orientation val="minMax"/>
        </c:scaling>
        <c:delete val="0"/>
        <c:axPos val="b"/>
        <c:numFmt formatCode="General" sourceLinked="1"/>
        <c:majorTickMark val="out"/>
        <c:minorTickMark val="none"/>
        <c:tickLblPos val="nextTo"/>
        <c:crossAx val="105988096"/>
        <c:crosses val="autoZero"/>
        <c:auto val="1"/>
        <c:lblAlgn val="ctr"/>
        <c:lblOffset val="100"/>
        <c:noMultiLvlLbl val="0"/>
      </c:catAx>
      <c:valAx>
        <c:axId val="105988096"/>
        <c:scaling>
          <c:orientation val="minMax"/>
        </c:scaling>
        <c:delete val="0"/>
        <c:axPos val="l"/>
        <c:majorGridlines/>
        <c:numFmt formatCode="General" sourceLinked="1"/>
        <c:majorTickMark val="out"/>
        <c:minorTickMark val="none"/>
        <c:tickLblPos val="nextTo"/>
        <c:crossAx val="10597811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Sheet2!$B$3:$B$9</c:f>
              <c:strCache>
                <c:ptCount val="6"/>
                <c:pt idx="0">
                  <c:v>Washington</c:v>
                </c:pt>
                <c:pt idx="1">
                  <c:v>King</c:v>
                </c:pt>
                <c:pt idx="2">
                  <c:v>Snohomish</c:v>
                </c:pt>
                <c:pt idx="3">
                  <c:v>Clark</c:v>
                </c:pt>
                <c:pt idx="4">
                  <c:v>Klickitat</c:v>
                </c:pt>
                <c:pt idx="5">
                  <c:v>Skamania</c:v>
                </c:pt>
              </c:strCache>
            </c:strRef>
          </c:cat>
          <c:val>
            <c:numRef>
              <c:f>Sheet2!#REF!</c:f>
              <c:numCache>
                <c:formatCode>General</c:formatCode>
                <c:ptCount val="1"/>
                <c:pt idx="0">
                  <c:v>1</c:v>
                </c:pt>
              </c:numCache>
            </c:numRef>
          </c:val>
          <c:extLst>
            <c:ext xmlns:c16="http://schemas.microsoft.com/office/drawing/2014/chart" uri="{C3380CC4-5D6E-409C-BE32-E72D297353CC}">
              <c16:uniqueId val="{00000000-0289-41AB-A00B-9831268DF106}"/>
            </c:ext>
          </c:extLst>
        </c:ser>
        <c:ser>
          <c:idx val="1"/>
          <c:order val="1"/>
          <c:spPr>
            <a:solidFill>
              <a:srgbClr val="008000"/>
            </a:solidFill>
          </c:spPr>
          <c:invertIfNegative val="0"/>
          <c:dPt>
            <c:idx val="5"/>
            <c:invertIfNegative val="0"/>
            <c:bubble3D val="0"/>
            <c:spPr>
              <a:solidFill>
                <a:srgbClr val="00CC00"/>
              </a:solidFill>
            </c:spPr>
            <c:extLst>
              <c:ext xmlns:c16="http://schemas.microsoft.com/office/drawing/2014/chart" uri="{C3380CC4-5D6E-409C-BE32-E72D297353CC}">
                <c16:uniqueId val="{00000002-0289-41AB-A00B-9831268DF106}"/>
              </c:ext>
            </c:extLst>
          </c:dPt>
          <c:dLbls>
            <c:dLbl>
              <c:idx val="2"/>
              <c:layout>
                <c:manualLayout>
                  <c:x val="-3.0864197530864196E-3"/>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89-41AB-A00B-9831268DF106}"/>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Sheet2!$B$3:$B$9</c:f>
              <c:strCache>
                <c:ptCount val="6"/>
                <c:pt idx="0">
                  <c:v>Washington</c:v>
                </c:pt>
                <c:pt idx="1">
                  <c:v>King</c:v>
                </c:pt>
                <c:pt idx="2">
                  <c:v>Snohomish</c:v>
                </c:pt>
                <c:pt idx="3">
                  <c:v>Clark</c:v>
                </c:pt>
                <c:pt idx="4">
                  <c:v>Klickitat</c:v>
                </c:pt>
                <c:pt idx="5">
                  <c:v>Skamania</c:v>
                </c:pt>
              </c:strCache>
            </c:strRef>
          </c:cat>
          <c:val>
            <c:numRef>
              <c:f>Sheet2!$C$3:$C$9</c:f>
              <c:numCache>
                <c:formatCode>_("$"* #,##0_);_("$"* \(#,##0\);_("$"* "-"??_);_(@_)</c:formatCode>
                <c:ptCount val="7"/>
                <c:pt idx="0">
                  <c:v>1087</c:v>
                </c:pt>
                <c:pt idx="1">
                  <c:v>1452</c:v>
                </c:pt>
                <c:pt idx="2">
                  <c:v>1019</c:v>
                </c:pt>
                <c:pt idx="3">
                  <c:v>890</c:v>
                </c:pt>
                <c:pt idx="4">
                  <c:v>815</c:v>
                </c:pt>
                <c:pt idx="5">
                  <c:v>633</c:v>
                </c:pt>
              </c:numCache>
            </c:numRef>
          </c:val>
          <c:extLst>
            <c:ext xmlns:c16="http://schemas.microsoft.com/office/drawing/2014/chart" uri="{C3380CC4-5D6E-409C-BE32-E72D297353CC}">
              <c16:uniqueId val="{00000004-0289-41AB-A00B-9831268DF106}"/>
            </c:ext>
          </c:extLst>
        </c:ser>
        <c:dLbls>
          <c:showLegendKey val="0"/>
          <c:showVal val="0"/>
          <c:showCatName val="0"/>
          <c:showSerName val="0"/>
          <c:showPercent val="0"/>
          <c:showBubbleSize val="0"/>
        </c:dLbls>
        <c:gapWidth val="31"/>
        <c:overlap val="50"/>
        <c:axId val="105911808"/>
        <c:axId val="105913344"/>
      </c:barChart>
      <c:catAx>
        <c:axId val="105911808"/>
        <c:scaling>
          <c:orientation val="minMax"/>
        </c:scaling>
        <c:delete val="0"/>
        <c:axPos val="b"/>
        <c:numFmt formatCode="General" sourceLinked="0"/>
        <c:majorTickMark val="out"/>
        <c:minorTickMark val="none"/>
        <c:tickLblPos val="nextTo"/>
        <c:txPr>
          <a:bodyPr/>
          <a:lstStyle/>
          <a:p>
            <a:pPr>
              <a:defRPr sz="1400" b="1"/>
            </a:pPr>
            <a:endParaRPr lang="en-US"/>
          </a:p>
        </c:txPr>
        <c:crossAx val="105913344"/>
        <c:crosses val="autoZero"/>
        <c:auto val="1"/>
        <c:lblAlgn val="ctr"/>
        <c:lblOffset val="100"/>
        <c:noMultiLvlLbl val="0"/>
      </c:catAx>
      <c:valAx>
        <c:axId val="105913344"/>
        <c:scaling>
          <c:orientation val="minMax"/>
        </c:scaling>
        <c:delete val="0"/>
        <c:axPos val="l"/>
        <c:majorGridlines/>
        <c:numFmt formatCode="General" sourceLinked="1"/>
        <c:majorTickMark val="out"/>
        <c:minorTickMark val="none"/>
        <c:tickLblPos val="nextTo"/>
        <c:crossAx val="105911808"/>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0.06481</cdr:x>
      <cdr:y>0.38723</cdr:y>
    </cdr:from>
    <cdr:to>
      <cdr:x>0.5463</cdr:x>
      <cdr:y>0.39286</cdr:y>
    </cdr:to>
    <cdr:cxnSp macro="">
      <cdr:nvCxnSpPr>
        <cdr:cNvPr id="3" name="Straight Arrow Connector 2">
          <a:extLst xmlns:a="http://schemas.openxmlformats.org/drawingml/2006/main">
            <a:ext uri="{FF2B5EF4-FFF2-40B4-BE49-F238E27FC236}">
              <a16:creationId xmlns:a16="http://schemas.microsoft.com/office/drawing/2014/main" id="{FE145A5C-D9F0-4F78-8461-7167B0D9F1DD}"/>
            </a:ext>
          </a:extLst>
        </cdr:cNvPr>
        <cdr:cNvCxnSpPr/>
      </cdr:nvCxnSpPr>
      <cdr:spPr>
        <a:xfrm xmlns:a="http://schemas.openxmlformats.org/drawingml/2006/main">
          <a:off x="533360" y="1652388"/>
          <a:ext cx="3962440" cy="24011"/>
        </a:xfrm>
        <a:prstGeom xmlns:a="http://schemas.openxmlformats.org/drawingml/2006/main" prst="straightConnector1">
          <a:avLst/>
        </a:prstGeom>
        <a:ln xmlns:a="http://schemas.openxmlformats.org/drawingml/2006/main" w="22225">
          <a:solidFill>
            <a:schemeClr val="accent5">
              <a:lumMod val="50000"/>
            </a:schemeClr>
          </a:solidFill>
          <a:prstDash val="lgDash"/>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0.71296</cdr:x>
      <cdr:y>0.74079</cdr:y>
    </cdr:from>
    <cdr:to>
      <cdr:x>0.98148</cdr:x>
      <cdr:y>0.82497</cdr:y>
    </cdr:to>
    <cdr:sp macro="" textlink="">
      <cdr:nvSpPr>
        <cdr:cNvPr id="2" name="TextBox 1"/>
        <cdr:cNvSpPr txBox="1"/>
      </cdr:nvSpPr>
      <cdr:spPr>
        <a:xfrm xmlns:a="http://schemas.openxmlformats.org/drawingml/2006/main">
          <a:off x="5867400" y="3352800"/>
          <a:ext cx="2209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Ave. 100 Jobs</a:t>
          </a:r>
        </a:p>
      </cdr:txBody>
    </cdr:sp>
  </cdr:relSizeAnchor>
</c:userShapes>
</file>

<file path=ppt/drawings/drawing2.xml><?xml version="1.0" encoding="utf-8"?>
<c:userShapes xmlns:c="http://schemas.openxmlformats.org/drawingml/2006/chart">
  <cdr:relSizeAnchor xmlns:cdr="http://schemas.openxmlformats.org/drawingml/2006/chartDrawing">
    <cdr:from>
      <cdr:x>0.78378</cdr:x>
      <cdr:y>0.48571</cdr:y>
    </cdr:from>
    <cdr:to>
      <cdr:x>1</cdr:x>
      <cdr:y>0.74286</cdr:y>
    </cdr:to>
    <cdr:grpSp>
      <cdr:nvGrpSpPr>
        <cdr:cNvPr id="2" name="Group 1">
          <a:extLst xmlns:a="http://schemas.openxmlformats.org/drawingml/2006/main">
            <a:ext uri="{FF2B5EF4-FFF2-40B4-BE49-F238E27FC236}">
              <a16:creationId xmlns:a16="http://schemas.microsoft.com/office/drawing/2014/main" id="{758C3C1E-2938-46FF-9588-B47246D9AEF6}"/>
            </a:ext>
          </a:extLst>
        </cdr:cNvPr>
        <cdr:cNvGrpSpPr/>
      </cdr:nvGrpSpPr>
      <cdr:grpSpPr>
        <a:xfrm xmlns:a="http://schemas.openxmlformats.org/drawingml/2006/main">
          <a:off x="6629368" y="2590777"/>
          <a:ext cx="1828832" cy="1371638"/>
          <a:chOff x="5410200" y="1600200"/>
          <a:chExt cx="1600201" cy="914400"/>
        </a:xfrm>
      </cdr:grpSpPr>
      <cdr:sp macro="" textlink="">
        <cdr:nvSpPr>
          <cdr:cNvPr id="3" name="Up Arrow Callout 2"/>
          <cdr:cNvSpPr/>
        </cdr:nvSpPr>
        <cdr:spPr>
          <a:xfrm xmlns:a="http://schemas.openxmlformats.org/drawingml/2006/main" rot="10800000">
            <a:off x="5410200" y="1600200"/>
            <a:ext cx="1600200" cy="914400"/>
          </a:xfrm>
          <a:prstGeom xmlns:a="http://schemas.openxmlformats.org/drawingml/2006/main" prst="upArrowCallou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4" name="TextBox 5"/>
          <cdr:cNvSpPr txBox="1"/>
        </cdr:nvSpPr>
        <cdr:spPr>
          <a:xfrm xmlns:a="http://schemas.openxmlformats.org/drawingml/2006/main">
            <a:off x="5410200" y="1688067"/>
            <a:ext cx="1600201" cy="430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     Cliff  #2  SRS Funding ends</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0.50768</cdr:x>
      <cdr:y>0.31944</cdr:y>
    </cdr:from>
    <cdr:to>
      <cdr:x>0.9646</cdr:x>
      <cdr:y>0.39768</cdr:y>
    </cdr:to>
    <cdr:sp macro="" textlink="">
      <cdr:nvSpPr>
        <cdr:cNvPr id="2" name="Left Brace 1">
          <a:extLst xmlns:a="http://schemas.openxmlformats.org/drawingml/2006/main">
            <a:ext uri="{FF2B5EF4-FFF2-40B4-BE49-F238E27FC236}">
              <a16:creationId xmlns:a16="http://schemas.microsoft.com/office/drawing/2014/main" id="{913C9849-A031-4ECB-8BF1-54D73ABD44BC}"/>
            </a:ext>
          </a:extLst>
        </cdr:cNvPr>
        <cdr:cNvSpPr/>
      </cdr:nvSpPr>
      <cdr:spPr>
        <a:xfrm xmlns:a="http://schemas.openxmlformats.org/drawingml/2006/main" rot="16200000" flipH="1">
          <a:off x="7381428" y="-337389"/>
          <a:ext cx="441201" cy="4718498"/>
        </a:xfrm>
        <a:prstGeom xmlns:a="http://schemas.openxmlformats.org/drawingml/2006/main" prst="leftBrace">
          <a:avLst>
            <a:gd name="adj1" fmla="val 0"/>
            <a:gd name="adj2" fmla="val 50000"/>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0.36982</cdr:x>
      <cdr:y>0.25641</cdr:y>
    </cdr:from>
    <cdr:to>
      <cdr:x>0.43146</cdr:x>
      <cdr:y>0.32634</cdr:y>
    </cdr:to>
    <cdr:sp macro="" textlink="">
      <cdr:nvSpPr>
        <cdr:cNvPr id="2" name="TextBox 1">
          <a:extLst xmlns:a="http://schemas.openxmlformats.org/drawingml/2006/main">
            <a:ext uri="{FF2B5EF4-FFF2-40B4-BE49-F238E27FC236}">
              <a16:creationId xmlns:a16="http://schemas.microsoft.com/office/drawing/2014/main" id="{1019077F-5FB6-4121-BEDF-DD2B994C023B}"/>
            </a:ext>
          </a:extLst>
        </cdr:cNvPr>
        <cdr:cNvSpPr txBox="1"/>
      </cdr:nvSpPr>
      <cdr:spPr>
        <a:xfrm xmlns:a="http://schemas.openxmlformats.org/drawingml/2006/main">
          <a:off x="4322618" y="1524000"/>
          <a:ext cx="720437" cy="4156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24%</a:t>
          </a:r>
        </a:p>
      </cdr:txBody>
    </cdr:sp>
  </cdr:relSizeAnchor>
  <cdr:relSizeAnchor xmlns:cdr="http://schemas.openxmlformats.org/drawingml/2006/chartDrawing">
    <cdr:from>
      <cdr:x>0.55078</cdr:x>
      <cdr:y>0.26418</cdr:y>
    </cdr:from>
    <cdr:to>
      <cdr:x>0.62032</cdr:x>
      <cdr:y>0.331</cdr:y>
    </cdr:to>
    <cdr:sp macro="" textlink="">
      <cdr:nvSpPr>
        <cdr:cNvPr id="3" name="TextBox 2">
          <a:extLst xmlns:a="http://schemas.openxmlformats.org/drawingml/2006/main">
            <a:ext uri="{FF2B5EF4-FFF2-40B4-BE49-F238E27FC236}">
              <a16:creationId xmlns:a16="http://schemas.microsoft.com/office/drawing/2014/main" id="{3B1C697F-C158-4108-8C39-B0FB75B99D35}"/>
            </a:ext>
          </a:extLst>
        </cdr:cNvPr>
        <cdr:cNvSpPr txBox="1"/>
      </cdr:nvSpPr>
      <cdr:spPr>
        <a:xfrm xmlns:a="http://schemas.openxmlformats.org/drawingml/2006/main">
          <a:off x="6437745" y="1570181"/>
          <a:ext cx="812800" cy="397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24%</a:t>
          </a:r>
        </a:p>
      </cdr:txBody>
    </cdr:sp>
  </cdr:relSizeAnchor>
  <cdr:relSizeAnchor xmlns:cdr="http://schemas.openxmlformats.org/drawingml/2006/chartDrawing">
    <cdr:from>
      <cdr:x>0.36587</cdr:x>
      <cdr:y>0.61849</cdr:y>
    </cdr:from>
    <cdr:to>
      <cdr:x>0.43146</cdr:x>
      <cdr:y>0.68842</cdr:y>
    </cdr:to>
    <cdr:sp macro="" textlink="">
      <cdr:nvSpPr>
        <cdr:cNvPr id="4" name="TextBox 3">
          <a:extLst xmlns:a="http://schemas.openxmlformats.org/drawingml/2006/main">
            <a:ext uri="{FF2B5EF4-FFF2-40B4-BE49-F238E27FC236}">
              <a16:creationId xmlns:a16="http://schemas.microsoft.com/office/drawing/2014/main" id="{DCF75AF3-450C-4124-ADF6-5782F9AA9566}"/>
            </a:ext>
          </a:extLst>
        </cdr:cNvPr>
        <cdr:cNvSpPr txBox="1"/>
      </cdr:nvSpPr>
      <cdr:spPr>
        <a:xfrm xmlns:a="http://schemas.openxmlformats.org/drawingml/2006/main">
          <a:off x="4276436" y="3676072"/>
          <a:ext cx="766619" cy="4156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tx1"/>
              </a:solidFill>
            </a:rPr>
            <a:t>26%</a:t>
          </a:r>
        </a:p>
      </cdr:txBody>
    </cdr:sp>
  </cdr:relSizeAnchor>
  <cdr:relSizeAnchor xmlns:cdr="http://schemas.openxmlformats.org/drawingml/2006/chartDrawing">
    <cdr:from>
      <cdr:x>0.53419</cdr:x>
      <cdr:y>0.70085</cdr:y>
    </cdr:from>
    <cdr:to>
      <cdr:x>0.60689</cdr:x>
      <cdr:y>0.75991</cdr:y>
    </cdr:to>
    <cdr:sp macro="" textlink="">
      <cdr:nvSpPr>
        <cdr:cNvPr id="5" name="TextBox 4">
          <a:extLst xmlns:a="http://schemas.openxmlformats.org/drawingml/2006/main">
            <a:ext uri="{FF2B5EF4-FFF2-40B4-BE49-F238E27FC236}">
              <a16:creationId xmlns:a16="http://schemas.microsoft.com/office/drawing/2014/main" id="{AF631FF9-4B38-4397-9198-E279668A1DAB}"/>
            </a:ext>
          </a:extLst>
        </cdr:cNvPr>
        <cdr:cNvSpPr txBox="1"/>
      </cdr:nvSpPr>
      <cdr:spPr>
        <a:xfrm xmlns:a="http://schemas.openxmlformats.org/drawingml/2006/main">
          <a:off x="6243781" y="4165600"/>
          <a:ext cx="849745" cy="350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17%</a:t>
          </a:r>
        </a:p>
      </cdr:txBody>
    </cdr:sp>
  </cdr:relSizeAnchor>
  <cdr:relSizeAnchor xmlns:cdr="http://schemas.openxmlformats.org/drawingml/2006/chartDrawing">
    <cdr:from>
      <cdr:x>0.62427</cdr:x>
      <cdr:y>0.50971</cdr:y>
    </cdr:from>
    <cdr:to>
      <cdr:x>0.68196</cdr:x>
      <cdr:y>0.57498</cdr:y>
    </cdr:to>
    <cdr:sp macro="" textlink="">
      <cdr:nvSpPr>
        <cdr:cNvPr id="6" name="TextBox 5">
          <a:extLst xmlns:a="http://schemas.openxmlformats.org/drawingml/2006/main">
            <a:ext uri="{FF2B5EF4-FFF2-40B4-BE49-F238E27FC236}">
              <a16:creationId xmlns:a16="http://schemas.microsoft.com/office/drawing/2014/main" id="{33A6D331-1347-41BF-8926-7CA00ED0CE6C}"/>
            </a:ext>
          </a:extLst>
        </cdr:cNvPr>
        <cdr:cNvSpPr txBox="1"/>
      </cdr:nvSpPr>
      <cdr:spPr>
        <a:xfrm xmlns:a="http://schemas.openxmlformats.org/drawingml/2006/main">
          <a:off x="7296727" y="3029527"/>
          <a:ext cx="674255" cy="387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9%</a:t>
          </a:r>
        </a:p>
      </cdr:txBody>
    </cdr:sp>
  </cdr:relSizeAnchor>
  <cdr:relSizeAnchor xmlns:cdr="http://schemas.openxmlformats.org/drawingml/2006/chartDrawing">
    <cdr:from>
      <cdr:x>0.07727</cdr:x>
      <cdr:y>0.67667</cdr:y>
    </cdr:from>
    <cdr:to>
      <cdr:x>0.21136</cdr:x>
      <cdr:y>0.96174</cdr:y>
    </cdr:to>
    <cdr:sp macro="" textlink="">
      <cdr:nvSpPr>
        <cdr:cNvPr id="7" name="TextBox 6">
          <a:extLst xmlns:a="http://schemas.openxmlformats.org/drawingml/2006/main">
            <a:ext uri="{FF2B5EF4-FFF2-40B4-BE49-F238E27FC236}">
              <a16:creationId xmlns:a16="http://schemas.microsoft.com/office/drawing/2014/main" id="{9E1D94C8-5269-46C1-BDAA-E556523740B7}"/>
            </a:ext>
          </a:extLst>
        </cdr:cNvPr>
        <cdr:cNvSpPr txBox="1"/>
      </cdr:nvSpPr>
      <cdr:spPr>
        <a:xfrm xmlns:a="http://schemas.openxmlformats.org/drawingml/2006/main">
          <a:off x="942109" y="4165600"/>
          <a:ext cx="1634836" cy="1754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E.g.</a:t>
          </a:r>
        </a:p>
        <a:p xmlns:a="http://schemas.openxmlformats.org/drawingml/2006/main">
          <a:r>
            <a:rPr lang="en-US" b="1" dirty="0"/>
            <a:t>Sales Tax</a:t>
          </a:r>
        </a:p>
        <a:p xmlns:a="http://schemas.openxmlformats.org/drawingml/2006/main">
          <a:r>
            <a:rPr lang="en-US" b="1" dirty="0"/>
            <a:t>Criminal Justice Sales tax</a:t>
          </a:r>
        </a:p>
        <a:p xmlns:a="http://schemas.openxmlformats.org/drawingml/2006/main">
          <a:r>
            <a:rPr lang="en-US" b="1" dirty="0"/>
            <a:t>Leasehold Excise tax</a:t>
          </a:r>
        </a:p>
        <a:p xmlns:a="http://schemas.openxmlformats.org/drawingml/2006/main">
          <a:r>
            <a:rPr lang="en-US" b="1" dirty="0"/>
            <a:t>CO Assistance</a:t>
          </a:r>
        </a:p>
        <a:p xmlns:a="http://schemas.openxmlformats.org/drawingml/2006/main">
          <a:r>
            <a:rPr lang="en-US" b="1" dirty="0"/>
            <a:t>Criminal Justice 102</a:t>
          </a:r>
        </a:p>
        <a:p xmlns:a="http://schemas.openxmlformats.org/drawingml/2006/main">
          <a:r>
            <a:rPr lang="en-US" b="1" dirty="0"/>
            <a:t>Liquor Board Profits &amp; Excise Tax</a:t>
          </a:r>
        </a:p>
        <a:p xmlns:a="http://schemas.openxmlformats.org/drawingml/2006/main">
          <a:r>
            <a:rPr lang="en-US" b="1" dirty="0"/>
            <a:t>PUD Privilege Tax</a:t>
          </a:r>
        </a:p>
        <a:p xmlns:a="http://schemas.openxmlformats.org/drawingml/2006/main">
          <a:endParaRPr lang="en-US" dirty="0"/>
        </a:p>
        <a:p xmlns:a="http://schemas.openxmlformats.org/drawingml/2006/main">
          <a:endParaRPr lang="en-US" sz="1100" dirty="0"/>
        </a:p>
      </cdr:txBody>
    </cdr:sp>
  </cdr:relSizeAnchor>
  <cdr:relSizeAnchor xmlns:cdr="http://schemas.openxmlformats.org/drawingml/2006/chartDrawing">
    <cdr:from>
      <cdr:x>0.12197</cdr:x>
      <cdr:y>0.15284</cdr:y>
    </cdr:from>
    <cdr:to>
      <cdr:x>0.28106</cdr:x>
      <cdr:y>0.40791</cdr:y>
    </cdr:to>
    <cdr:sp macro="" textlink="">
      <cdr:nvSpPr>
        <cdr:cNvPr id="8" name="TextBox 7">
          <a:extLst xmlns:a="http://schemas.openxmlformats.org/drawingml/2006/main">
            <a:ext uri="{FF2B5EF4-FFF2-40B4-BE49-F238E27FC236}">
              <a16:creationId xmlns:a16="http://schemas.microsoft.com/office/drawing/2014/main" id="{FD82054C-085B-4C2E-8F44-000C28328600}"/>
            </a:ext>
          </a:extLst>
        </cdr:cNvPr>
        <cdr:cNvSpPr txBox="1"/>
      </cdr:nvSpPr>
      <cdr:spPr>
        <a:xfrm xmlns:a="http://schemas.openxmlformats.org/drawingml/2006/main">
          <a:off x="1487055" y="940903"/>
          <a:ext cx="1939637" cy="1570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E.g.</a:t>
          </a:r>
        </a:p>
        <a:p xmlns:a="http://schemas.openxmlformats.org/drawingml/2006/main">
          <a:r>
            <a:rPr lang="en-US" sz="1100" b="1" dirty="0"/>
            <a:t>Sheriff</a:t>
          </a:r>
        </a:p>
        <a:p xmlns:a="http://schemas.openxmlformats.org/drawingml/2006/main">
          <a:r>
            <a:rPr lang="en-US" b="1" dirty="0"/>
            <a:t>Jail</a:t>
          </a:r>
        </a:p>
        <a:p xmlns:a="http://schemas.openxmlformats.org/drawingml/2006/main">
          <a:r>
            <a:rPr lang="en-US" sz="1100" b="1" dirty="0"/>
            <a:t>Auditor</a:t>
          </a:r>
        </a:p>
        <a:p xmlns:a="http://schemas.openxmlformats.org/drawingml/2006/main">
          <a:r>
            <a:rPr lang="en-US" b="1" dirty="0"/>
            <a:t>Planning</a:t>
          </a:r>
        </a:p>
        <a:p xmlns:a="http://schemas.openxmlformats.org/drawingml/2006/main">
          <a:r>
            <a:rPr lang="en-US" sz="1100" b="1" dirty="0"/>
            <a:t>Treasurer</a:t>
          </a:r>
        </a:p>
        <a:p xmlns:a="http://schemas.openxmlformats.org/drawingml/2006/main">
          <a:r>
            <a:rPr lang="en-US" sz="1100" b="1" dirty="0"/>
            <a:t>District Court</a:t>
          </a:r>
        </a:p>
        <a:p xmlns:a="http://schemas.openxmlformats.org/drawingml/2006/main">
          <a:r>
            <a:rPr lang="en-US" b="1" dirty="0"/>
            <a:t>Prosecutor</a:t>
          </a:r>
        </a:p>
        <a:p xmlns:a="http://schemas.openxmlformats.org/drawingml/2006/main">
          <a:r>
            <a:rPr lang="en-US" sz="1100" b="1" dirty="0" err="1"/>
            <a:t>Nox</a:t>
          </a:r>
          <a:r>
            <a:rPr lang="en-US" sz="1100" b="1" dirty="0"/>
            <a:t>. Weeds</a:t>
          </a:r>
        </a:p>
      </cdr:txBody>
    </cdr:sp>
  </cdr:relSizeAnchor>
</c:userShapes>
</file>

<file path=ppt/drawings/drawing5.xml><?xml version="1.0" encoding="utf-8"?>
<c:userShapes xmlns:c="http://schemas.openxmlformats.org/drawingml/2006/chart">
  <cdr:relSizeAnchor xmlns:cdr="http://schemas.openxmlformats.org/drawingml/2006/chartDrawing">
    <cdr:from>
      <cdr:x>0.07407</cdr:x>
      <cdr:y>0.31989</cdr:y>
    </cdr:from>
    <cdr:to>
      <cdr:x>0.87046</cdr:x>
      <cdr:y>0.31989</cdr:y>
    </cdr:to>
    <cdr:cxnSp macro="">
      <cdr:nvCxnSpPr>
        <cdr:cNvPr id="3" name="Straight Arrow Connector 2">
          <a:extLst xmlns:a="http://schemas.openxmlformats.org/drawingml/2006/main">
            <a:ext uri="{FF2B5EF4-FFF2-40B4-BE49-F238E27FC236}">
              <a16:creationId xmlns:a16="http://schemas.microsoft.com/office/drawing/2014/main" id="{33F05F98-22AB-46FF-BD2E-7EE2362E3C2A}"/>
            </a:ext>
          </a:extLst>
        </cdr:cNvPr>
        <cdr:cNvCxnSpPr/>
      </cdr:nvCxnSpPr>
      <cdr:spPr>
        <a:xfrm xmlns:a="http://schemas.openxmlformats.org/drawingml/2006/main" flipV="1">
          <a:off x="609600" y="1447800"/>
          <a:ext cx="6553971" cy="0"/>
        </a:xfrm>
        <a:prstGeom xmlns:a="http://schemas.openxmlformats.org/drawingml/2006/main" prst="straightConnector1">
          <a:avLst/>
        </a:prstGeom>
        <a:ln xmlns:a="http://schemas.openxmlformats.org/drawingml/2006/main" w="34925">
          <a:prstDash val="sysDash"/>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0.48148</cdr:x>
      <cdr:y>0.23571</cdr:y>
    </cdr:from>
    <cdr:to>
      <cdr:x>0.74074</cdr:x>
      <cdr:y>0.31989</cdr:y>
    </cdr:to>
    <cdr:sp macro="" textlink="">
      <cdr:nvSpPr>
        <cdr:cNvPr id="2" name="TextBox 1"/>
        <cdr:cNvSpPr txBox="1"/>
      </cdr:nvSpPr>
      <cdr:spPr>
        <a:xfrm xmlns:a="http://schemas.openxmlformats.org/drawingml/2006/main">
          <a:off x="3962400" y="1066800"/>
          <a:ext cx="2133606" cy="380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rgbClr val="002060"/>
              </a:solidFill>
            </a:rPr>
            <a:t>State Average</a:t>
          </a:r>
        </a:p>
      </cdr:txBody>
    </cdr:sp>
  </cdr:relSizeAnchor>
  <cdr:relSizeAnchor xmlns:cdr="http://schemas.openxmlformats.org/drawingml/2006/chartDrawing">
    <cdr:from>
      <cdr:x>0.68519</cdr:x>
      <cdr:y>0.08418</cdr:y>
    </cdr:from>
    <cdr:to>
      <cdr:x>0.97222</cdr:x>
      <cdr:y>0.13469</cdr:y>
    </cdr:to>
    <cdr:sp macro="" textlink="">
      <cdr:nvSpPr>
        <cdr:cNvPr id="4" name="TextBox 3"/>
        <cdr:cNvSpPr txBox="1"/>
      </cdr:nvSpPr>
      <cdr:spPr>
        <a:xfrm xmlns:a="http://schemas.openxmlformats.org/drawingml/2006/main">
          <a:off x="5638800" y="381000"/>
          <a:ext cx="2362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September 2014 BLS Data</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0.47048</cdr:x>
      <cdr:y>0.31711</cdr:y>
    </cdr:from>
    <cdr:to>
      <cdr:x>0.99476</cdr:x>
      <cdr:y>0.43212</cdr:y>
    </cdr:to>
    <cdr:sp macro="" textlink="">
      <cdr:nvSpPr>
        <cdr:cNvPr id="3" name="TextBox 2">
          <a:extLst xmlns:a="http://schemas.openxmlformats.org/drawingml/2006/main">
            <a:ext uri="{FF2B5EF4-FFF2-40B4-BE49-F238E27FC236}">
              <a16:creationId xmlns:a16="http://schemas.microsoft.com/office/drawing/2014/main" id="{97E85C46-BFE1-4EF9-AFF6-E3D64D3D799C}"/>
            </a:ext>
          </a:extLst>
        </cdr:cNvPr>
        <cdr:cNvSpPr txBox="1"/>
      </cdr:nvSpPr>
      <cdr:spPr>
        <a:xfrm xmlns:a="http://schemas.openxmlformats.org/drawingml/2006/main">
          <a:off x="4947341" y="1422889"/>
          <a:ext cx="5513174" cy="516080"/>
        </a:xfrm>
        <a:prstGeom xmlns:a="http://schemas.openxmlformats.org/drawingml/2006/main" prst="rect">
          <a:avLst/>
        </a:prstGeom>
        <a:solidFill xmlns:a="http://schemas.openxmlformats.org/drawingml/2006/main">
          <a:srgbClr val="00B050">
            <a:alpha val="90000"/>
          </a:srgbClr>
        </a:solidFill>
      </cdr:spPr>
      <cdr:txBody>
        <a:bodyPr xmlns:a="http://schemas.openxmlformats.org/drawingml/2006/main" vertOverflow="clip" wrap="square" rtlCol="0"/>
        <a:lstStyle xmlns:a="http://schemas.openxmlformats.org/drawingml/2006/main"/>
        <a:p xmlns:a="http://schemas.openxmlformats.org/drawingml/2006/main">
          <a:pPr algn="l"/>
          <a:r>
            <a:rPr lang="en-US" dirty="0"/>
            <a:t>	</a:t>
          </a:r>
          <a:r>
            <a:rPr lang="en-US" sz="1800" dirty="0"/>
            <a:t>Mean Annual Increment = 430-510 Million BF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A2313B3C-F1DC-46CC-860D-A71608CD8B7A}" type="datetimeFigureOut">
              <a:rPr lang="en-US" smtClean="0"/>
              <a:t>3/2/2019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C0800B29-5C90-4A9D-B4A7-5935A6434267}" type="slidenum">
              <a:rPr lang="en-US" smtClean="0"/>
              <a:t>‹#›</a:t>
            </a:fld>
            <a:endParaRPr lang="en-US"/>
          </a:p>
        </p:txBody>
      </p:sp>
    </p:spTree>
    <p:extLst>
      <p:ext uri="{BB962C8B-B14F-4D97-AF65-F5344CB8AC3E}">
        <p14:creationId xmlns:p14="http://schemas.microsoft.com/office/powerpoint/2010/main" val="313978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Skamania</a:t>
            </a:r>
            <a:r>
              <a:rPr lang="en-US" baseline="0" dirty="0"/>
              <a:t> County is located in Southwest Washington.  Stevenson, the County seat is 42 miles east of Vancouver, WA.  </a:t>
            </a:r>
            <a:endParaRPr lang="en-US" dirty="0"/>
          </a:p>
        </p:txBody>
      </p:sp>
      <p:sp>
        <p:nvSpPr>
          <p:cNvPr id="4" name="Slide Number Placeholder 3"/>
          <p:cNvSpPr>
            <a:spLocks noGrp="1"/>
          </p:cNvSpPr>
          <p:nvPr>
            <p:ph type="sldNum" sz="quarter" idx="10"/>
          </p:nvPr>
        </p:nvSpPr>
        <p:spPr/>
        <p:txBody>
          <a:bodyPr/>
          <a:lstStyle/>
          <a:p>
            <a:pPr defTabSz="927567">
              <a:defRPr/>
            </a:pPr>
            <a:fld id="{C813E5D8-6815-4712-9E38-4EC35EF5510F}" type="slidenum">
              <a:rPr lang="en-US">
                <a:solidFill>
                  <a:prstClr val="black"/>
                </a:solidFill>
                <a:latin typeface="Calibri"/>
              </a:rPr>
              <a:pPr defTabSz="927567">
                <a:defRPr/>
              </a:pPr>
              <a:t>2</a:t>
            </a:fld>
            <a:endParaRPr lang="en-US" dirty="0">
              <a:solidFill>
                <a:prstClr val="black"/>
              </a:solidFill>
              <a:latin typeface="Calibri"/>
            </a:endParaRPr>
          </a:p>
        </p:txBody>
      </p:sp>
    </p:spTree>
    <p:extLst>
      <p:ext uri="{BB962C8B-B14F-4D97-AF65-F5344CB8AC3E}">
        <p14:creationId xmlns:p14="http://schemas.microsoft.com/office/powerpoint/2010/main" val="144548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C813E5D8-6815-4712-9E38-4EC35EF5510F}" type="slidenum">
              <a:rPr lang="en-US">
                <a:solidFill>
                  <a:prstClr val="black"/>
                </a:solidFill>
                <a:latin typeface="Calibri"/>
              </a:rPr>
              <a:pPr defTabSz="927567">
                <a:defRPr/>
              </a:pPr>
              <a:t>11</a:t>
            </a:fld>
            <a:endParaRPr lang="en-US">
              <a:solidFill>
                <a:prstClr val="black"/>
              </a:solidFill>
              <a:latin typeface="Calibri"/>
            </a:endParaRPr>
          </a:p>
        </p:txBody>
      </p:sp>
    </p:spTree>
    <p:extLst>
      <p:ext uri="{BB962C8B-B14F-4D97-AF65-F5344CB8AC3E}">
        <p14:creationId xmlns:p14="http://schemas.microsoft.com/office/powerpoint/2010/main" val="172994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82600" y="698500"/>
            <a:ext cx="6200775"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trend is clear: as SRS funds declined, the county made adjustments to its staffing levels.  The overall impact of the loss of these jobs is staggering.   Today, we have 40% of what there were in 2008.  January of 2018 could bring another loss of 10-12</a:t>
            </a:r>
            <a:r>
              <a:rPr lang="en-US" altLang="en-US" baseline="0" dirty="0"/>
              <a:t> </a:t>
            </a:r>
            <a:r>
              <a:rPr lang="en-US" altLang="en-US" dirty="0"/>
              <a:t>county jobs if we cannot make up the SRS funding loss.</a:t>
            </a:r>
          </a:p>
          <a:p>
            <a:pPr>
              <a:spcBef>
                <a:spcPct val="0"/>
              </a:spcBef>
            </a:pPr>
            <a:endParaRPr lang="en-US" altLang="en-US" baseline="0" dirty="0"/>
          </a:p>
          <a:p>
            <a:pPr>
              <a:spcBef>
                <a:spcPct val="0"/>
              </a:spcBef>
            </a:pPr>
            <a:r>
              <a:rPr lang="en-US" altLang="en-US" baseline="0" dirty="0"/>
              <a:t>Our recent January 2017 ice storm was a real stretch in getting our roads opened.  Folks were asking why we hadn’t gotten to their road -  the answer was in 2008 we had 43 workers in our Road Crews, now we have 12. </a:t>
            </a:r>
          </a:p>
          <a:p>
            <a:pPr>
              <a:spcBef>
                <a:spcPct val="0"/>
              </a:spcBef>
            </a:pPr>
            <a:endParaRPr lang="en-US" altLang="en-US" baseline="0" dirty="0"/>
          </a:p>
          <a:p>
            <a:pPr>
              <a:spcBef>
                <a:spcPct val="0"/>
              </a:spcBef>
            </a:pPr>
            <a:r>
              <a:rPr lang="en-US" altLang="en-US" baseline="0" dirty="0"/>
              <a:t>Today, Property Tax contributes only 16% ($2.2 Million) to the County's Current Expense budget.  That's the one that pays salaries/wages and keeps the lights on and the offices open.</a:t>
            </a:r>
          </a:p>
          <a:p>
            <a:pPr>
              <a:spcBef>
                <a:spcPct val="0"/>
              </a:spcBef>
            </a:pPr>
            <a:endParaRPr lang="en-US" altLang="en-US" baseline="0" dirty="0"/>
          </a:p>
          <a:p>
            <a:pPr>
              <a:spcBef>
                <a:spcPct val="0"/>
              </a:spcBef>
            </a:pPr>
            <a:r>
              <a:rPr lang="en-US" altLang="en-US" baseline="0" dirty="0"/>
              <a:t>Compare that to a state average of  40+%.  Another 24% ( $3.3 million)  comes from revenues generated by the other departments. The remaining 60% comes from unpredictable sources such as private timber sales, DNR Forest Trust funds, State Encumbered Lands funding and Federal Forest receipts. </a:t>
            </a:r>
          </a:p>
          <a:p>
            <a:pPr>
              <a:spcBef>
                <a:spcPct val="0"/>
              </a:spcBef>
            </a:pPr>
            <a:endParaRPr lang="en-US" altLang="en-US" baseline="0" dirty="0"/>
          </a:p>
          <a:p>
            <a:pPr>
              <a:spcBef>
                <a:spcPct val="0"/>
              </a:spcBef>
            </a:pPr>
            <a:r>
              <a:rPr lang="en-US" altLang="en-US" baseline="0" dirty="0"/>
              <a:t>Of particular concern is that as we cut County government and schools jobs,  we are losing substantial numbers of the best paying jobs available.  This greatly impacts the local economy and the tax base.</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3615" indent="-289853">
              <a:defRPr>
                <a:solidFill>
                  <a:schemeClr val="tx1"/>
                </a:solidFill>
                <a:latin typeface="Calibri" pitchFamily="34" charset="0"/>
              </a:defRPr>
            </a:lvl2pPr>
            <a:lvl3pPr marL="1159406" indent="-231882">
              <a:defRPr>
                <a:solidFill>
                  <a:schemeClr val="tx1"/>
                </a:solidFill>
                <a:latin typeface="Calibri" pitchFamily="34" charset="0"/>
              </a:defRPr>
            </a:lvl3pPr>
            <a:lvl4pPr marL="1623169" indent="-231882">
              <a:defRPr>
                <a:solidFill>
                  <a:schemeClr val="tx1"/>
                </a:solidFill>
                <a:latin typeface="Calibri" pitchFamily="34" charset="0"/>
              </a:defRPr>
            </a:lvl4pPr>
            <a:lvl5pPr marL="2086932" indent="-231882">
              <a:defRPr>
                <a:solidFill>
                  <a:schemeClr val="tx1"/>
                </a:solidFill>
                <a:latin typeface="Calibri" pitchFamily="34" charset="0"/>
              </a:defRPr>
            </a:lvl5pPr>
            <a:lvl6pPr marL="2550696" indent="-231882" fontAlgn="base">
              <a:spcBef>
                <a:spcPct val="0"/>
              </a:spcBef>
              <a:spcAft>
                <a:spcPct val="0"/>
              </a:spcAft>
              <a:defRPr>
                <a:solidFill>
                  <a:schemeClr val="tx1"/>
                </a:solidFill>
                <a:latin typeface="Calibri" pitchFamily="34" charset="0"/>
              </a:defRPr>
            </a:lvl6pPr>
            <a:lvl7pPr marL="3014458" indent="-231882" fontAlgn="base">
              <a:spcBef>
                <a:spcPct val="0"/>
              </a:spcBef>
              <a:spcAft>
                <a:spcPct val="0"/>
              </a:spcAft>
              <a:defRPr>
                <a:solidFill>
                  <a:schemeClr val="tx1"/>
                </a:solidFill>
                <a:latin typeface="Calibri" pitchFamily="34" charset="0"/>
              </a:defRPr>
            </a:lvl7pPr>
            <a:lvl8pPr marL="3478220" indent="-231882" fontAlgn="base">
              <a:spcBef>
                <a:spcPct val="0"/>
              </a:spcBef>
              <a:spcAft>
                <a:spcPct val="0"/>
              </a:spcAft>
              <a:defRPr>
                <a:solidFill>
                  <a:schemeClr val="tx1"/>
                </a:solidFill>
                <a:latin typeface="Calibri" pitchFamily="34" charset="0"/>
              </a:defRPr>
            </a:lvl8pPr>
            <a:lvl9pPr marL="3941983" indent="-231882" fontAlgn="base">
              <a:spcBef>
                <a:spcPct val="0"/>
              </a:spcBef>
              <a:spcAft>
                <a:spcPct val="0"/>
              </a:spcAft>
              <a:defRPr>
                <a:solidFill>
                  <a:schemeClr val="tx1"/>
                </a:solidFill>
                <a:latin typeface="Calibri" pitchFamily="34" charset="0"/>
              </a:defRPr>
            </a:lvl9pPr>
          </a:lstStyle>
          <a:p>
            <a:pPr defTabSz="927567" fontAlgn="base">
              <a:spcBef>
                <a:spcPct val="0"/>
              </a:spcBef>
              <a:spcAft>
                <a:spcPct val="0"/>
              </a:spcAft>
              <a:defRPr/>
            </a:pPr>
            <a:fld id="{0BA165AB-B2AA-4CC5-834E-6D0B49843D66}" type="slidenum">
              <a:rPr lang="en-US" altLang="en-US">
                <a:solidFill>
                  <a:prstClr val="black"/>
                </a:solidFill>
              </a:rPr>
              <a:pPr defTabSz="927567" fontAlgn="base">
                <a:spcBef>
                  <a:spcPct val="0"/>
                </a:spcBef>
                <a:spcAft>
                  <a:spcPct val="0"/>
                </a:spcAft>
                <a:defRPr/>
              </a:pPr>
              <a:t>13</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average weekly income is substantially below the State average and neighboring counties. The number of workers</a:t>
            </a:r>
            <a:r>
              <a:rPr lang="en-US" baseline="0" dirty="0"/>
              <a:t> that live here but work elsewhere is about 3100 vs those who stay-2200.  Because of our extremely limited development (All of which is concentrated in the center of the inhabited area along the Columbia River and lies within the Columbia River Gorge National Scenic Area) - they tend to  spend their wages where they work. </a:t>
            </a:r>
          </a:p>
          <a:p>
            <a:endParaRPr lang="en-US" baseline="0" dirty="0"/>
          </a:p>
          <a:p>
            <a:r>
              <a:rPr lang="en-US" baseline="0" dirty="0"/>
              <a:t>Those who leave the county tend to leave most of their spend outside the county.   Those who work here do the same to a slightly lesser extent.  Of the 2200 jobs in the county about 300 of them live outside the county, so their paychecks also leave the county. </a:t>
            </a:r>
          </a:p>
          <a:p>
            <a:endParaRPr lang="en-US" baseline="0" dirty="0"/>
          </a:p>
          <a:p>
            <a:r>
              <a:rPr lang="en-US" baseline="0" dirty="0"/>
              <a:t>Add to this the proximity of Oregon with no sales tax and the State estimates that Clark and Skamania counties lose about 25% of sales tax revenues to purchases residents make across the river. </a:t>
            </a:r>
            <a:endParaRPr lang="en-US" dirty="0"/>
          </a:p>
        </p:txBody>
      </p:sp>
      <p:sp>
        <p:nvSpPr>
          <p:cNvPr id="4" name="Slide Number Placeholder 3"/>
          <p:cNvSpPr>
            <a:spLocks noGrp="1"/>
          </p:cNvSpPr>
          <p:nvPr>
            <p:ph type="sldNum" sz="quarter" idx="10"/>
          </p:nvPr>
        </p:nvSpPr>
        <p:spPr/>
        <p:txBody>
          <a:bodyPr/>
          <a:lstStyle/>
          <a:p>
            <a:pPr defTabSz="927567">
              <a:defRPr/>
            </a:pPr>
            <a:fld id="{6C4A6FBE-EE7D-4004-AC67-A104FB420149}" type="slidenum">
              <a:rPr lang="en-US">
                <a:solidFill>
                  <a:prstClr val="black"/>
                </a:solidFill>
                <a:latin typeface="Calibri"/>
              </a:rPr>
              <a:pPr defTabSz="927567">
                <a:defRPr/>
              </a:pPr>
              <a:t>14</a:t>
            </a:fld>
            <a:endParaRPr lang="en-US" dirty="0">
              <a:solidFill>
                <a:prstClr val="black"/>
              </a:solidFill>
              <a:latin typeface="Calibri"/>
            </a:endParaRPr>
          </a:p>
        </p:txBody>
      </p:sp>
    </p:spTree>
    <p:extLst>
      <p:ext uri="{BB962C8B-B14F-4D97-AF65-F5344CB8AC3E}">
        <p14:creationId xmlns:p14="http://schemas.microsoft.com/office/powerpoint/2010/main" val="52833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see how much money was “turned</a:t>
            </a:r>
            <a:r>
              <a:rPr lang="en-US" baseline="0" dirty="0"/>
              <a:t> over”  or “spend per capita” each year in our county, looking at it as an indicator of economic health.  We merely divided the total taxable spend by our population and compared it to our neighboring counties and the State.</a:t>
            </a:r>
            <a:endParaRPr lang="en-US" dirty="0"/>
          </a:p>
        </p:txBody>
      </p:sp>
      <p:sp>
        <p:nvSpPr>
          <p:cNvPr id="4" name="Slide Number Placeholder 3"/>
          <p:cNvSpPr>
            <a:spLocks noGrp="1"/>
          </p:cNvSpPr>
          <p:nvPr>
            <p:ph type="sldNum" sz="quarter" idx="10"/>
          </p:nvPr>
        </p:nvSpPr>
        <p:spPr/>
        <p:txBody>
          <a:bodyPr/>
          <a:lstStyle/>
          <a:p>
            <a:pPr defTabSz="927567">
              <a:defRPr/>
            </a:pPr>
            <a:fld id="{C813E5D8-6815-4712-9E38-4EC35EF5510F}" type="slidenum">
              <a:rPr lang="en-US">
                <a:solidFill>
                  <a:prstClr val="black"/>
                </a:solidFill>
                <a:latin typeface="Calibri"/>
              </a:rPr>
              <a:pPr defTabSz="927567">
                <a:defRPr/>
              </a:pPr>
              <a:t>15</a:t>
            </a:fld>
            <a:endParaRPr lang="en-US">
              <a:solidFill>
                <a:prstClr val="black"/>
              </a:solidFill>
              <a:latin typeface="Calibri"/>
            </a:endParaRPr>
          </a:p>
        </p:txBody>
      </p:sp>
    </p:spTree>
    <p:extLst>
      <p:ext uri="{BB962C8B-B14F-4D97-AF65-F5344CB8AC3E}">
        <p14:creationId xmlns:p14="http://schemas.microsoft.com/office/powerpoint/2010/main" val="196611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thought from our Forest’s namesake. </a:t>
            </a:r>
          </a:p>
        </p:txBody>
      </p:sp>
      <p:sp>
        <p:nvSpPr>
          <p:cNvPr id="4" name="Slide Number Placeholder 3"/>
          <p:cNvSpPr>
            <a:spLocks noGrp="1"/>
          </p:cNvSpPr>
          <p:nvPr>
            <p:ph type="sldNum" sz="quarter" idx="10"/>
          </p:nvPr>
        </p:nvSpPr>
        <p:spPr/>
        <p:txBody>
          <a:bodyPr/>
          <a:lstStyle/>
          <a:p>
            <a:pPr defTabSz="927567">
              <a:defRPr/>
            </a:pPr>
            <a:fld id="{C813E5D8-6815-4712-9E38-4EC35EF5510F}" type="slidenum">
              <a:rPr lang="en-US">
                <a:solidFill>
                  <a:prstClr val="black"/>
                </a:solidFill>
                <a:latin typeface="Calibri"/>
              </a:rPr>
              <a:pPr defTabSz="927567">
                <a:defRPr/>
              </a:pPr>
              <a:t>20</a:t>
            </a:fld>
            <a:endParaRPr lang="en-US">
              <a:solidFill>
                <a:prstClr val="black"/>
              </a:solidFill>
              <a:latin typeface="Calibri"/>
            </a:endParaRPr>
          </a:p>
        </p:txBody>
      </p:sp>
    </p:spTree>
    <p:extLst>
      <p:ext uri="{BB962C8B-B14F-4D97-AF65-F5344CB8AC3E}">
        <p14:creationId xmlns:p14="http://schemas.microsoft.com/office/powerpoint/2010/main" val="344909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County is home to the Gifford Pinchot National Forest and the</a:t>
            </a:r>
            <a:r>
              <a:rPr lang="en-US" baseline="0" dirty="0"/>
              <a:t> Columbia River Gorge National Scenic area.  </a:t>
            </a:r>
          </a:p>
          <a:p>
            <a:endParaRPr lang="en-US" baseline="0" dirty="0"/>
          </a:p>
          <a:p>
            <a:r>
              <a:rPr lang="en-US" baseline="0" dirty="0"/>
              <a:t>Visitors who wish to explore the area are encouraged to obtain a topographical map as the majority of the county is extremely rugged  and paved roads are at a premium.   Proper clothing and footwear will help insure a safe and enjoyable visit.  Windsurfing, Kiteboarding, kayaking, camping, and hiking are a few of the many activities available.  Being prepared will help reduce the strain on our limited emergency services. </a:t>
            </a:r>
            <a:endParaRPr lang="en-US" dirty="0"/>
          </a:p>
        </p:txBody>
      </p:sp>
      <p:sp>
        <p:nvSpPr>
          <p:cNvPr id="4" name="Slide Number Placeholder 3"/>
          <p:cNvSpPr>
            <a:spLocks noGrp="1"/>
          </p:cNvSpPr>
          <p:nvPr>
            <p:ph type="sldNum" sz="quarter" idx="10"/>
          </p:nvPr>
        </p:nvSpPr>
        <p:spPr/>
        <p:txBody>
          <a:bodyPr/>
          <a:lstStyle/>
          <a:p>
            <a:pPr defTabSz="927567">
              <a:defRPr/>
            </a:pPr>
            <a:fld id="{C813E5D8-6815-4712-9E38-4EC35EF5510F}" type="slidenum">
              <a:rPr lang="en-US">
                <a:solidFill>
                  <a:prstClr val="black"/>
                </a:solidFill>
                <a:latin typeface="Calibri"/>
              </a:rPr>
              <a:pPr defTabSz="927567">
                <a:defRPr/>
              </a:pPr>
              <a:t>3</a:t>
            </a:fld>
            <a:endParaRPr lang="en-US" dirty="0">
              <a:solidFill>
                <a:prstClr val="black"/>
              </a:solidFill>
              <a:latin typeface="Calibri"/>
            </a:endParaRPr>
          </a:p>
        </p:txBody>
      </p:sp>
    </p:spTree>
    <p:extLst>
      <p:ext uri="{BB962C8B-B14F-4D97-AF65-F5344CB8AC3E}">
        <p14:creationId xmlns:p14="http://schemas.microsoft.com/office/powerpoint/2010/main" val="9375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our problems: a huge amount of the land from the Rockies west is managed by the Feds,  and  our States and Counties are denied the tax revenues which could support rural counties as well as other state programs. For Washington, it's 30% of our state. The income Skamania County would receive if the Gifford Pinchot National Forest</a:t>
            </a:r>
            <a:r>
              <a:rPr lang="en-US" baseline="0" dirty="0"/>
              <a:t> </a:t>
            </a:r>
            <a:r>
              <a:rPr lang="en-US" dirty="0"/>
              <a:t>were taxed as "Open Space“ (lowest Tax level) would produce more than $18 million/Yr.  This is what we gave up when we accepted the original agreement to receive 25% of all Forest timber receipts back in 1908.   There would be no need for SRS (Secure Rural Schools) or PILT (Payment in Lieu</a:t>
            </a:r>
            <a:r>
              <a:rPr lang="en-US" baseline="0" dirty="0"/>
              <a:t> of  Taxes) payments.</a:t>
            </a:r>
          </a:p>
          <a:p>
            <a:endParaRPr lang="en-US" dirty="0"/>
          </a:p>
          <a:p>
            <a:pPr>
              <a:defRPr/>
            </a:pPr>
            <a:r>
              <a:rPr lang="en-US" dirty="0"/>
              <a:t>This is a visual representation of the Federal Land distribution in the United States.  This illustrates the fact that the Western States (including Alaska) are comprised of 45% federal  lands.  Consequently, Federal Forest Management is largely a Western States issue, although Federal Policies impact any state with Federal Lands of any size.</a:t>
            </a:r>
          </a:p>
          <a:p>
            <a:pPr>
              <a:defRPr/>
            </a:pPr>
            <a:endParaRPr lang="en-US" dirty="0"/>
          </a:p>
          <a:p>
            <a:pPr>
              <a:defRPr/>
            </a:pPr>
            <a:r>
              <a:rPr lang="en-US" dirty="0"/>
              <a:t>Ever since the 1970’s restrictive laws and agency policy has continually whittled down</a:t>
            </a:r>
            <a:r>
              <a:rPr lang="en-US" baseline="0" dirty="0"/>
              <a:t> the revenue streams available to timber counties with Forest Service or BLM lands.</a:t>
            </a:r>
            <a:endParaRPr lang="en-US" dirty="0"/>
          </a:p>
          <a:p>
            <a:pPr>
              <a:defRPr/>
            </a:pPr>
            <a:endParaRPr lang="en-US" dirty="0"/>
          </a:p>
          <a:p>
            <a:pPr>
              <a:defRPr/>
            </a:pPr>
            <a:r>
              <a:rPr lang="en-US" dirty="0"/>
              <a:t>Data is from the U.S. General Service Administration.</a:t>
            </a:r>
          </a:p>
          <a:p>
            <a:endParaRPr lang="en-US" dirty="0"/>
          </a:p>
        </p:txBody>
      </p:sp>
      <p:sp>
        <p:nvSpPr>
          <p:cNvPr id="4" name="Slide Number Placeholder 3"/>
          <p:cNvSpPr>
            <a:spLocks noGrp="1"/>
          </p:cNvSpPr>
          <p:nvPr>
            <p:ph type="sldNum" sz="quarter" idx="10"/>
          </p:nvPr>
        </p:nvSpPr>
        <p:spPr/>
        <p:txBody>
          <a:bodyPr/>
          <a:lstStyle/>
          <a:p>
            <a:pPr defTabSz="927567">
              <a:defRPr/>
            </a:pPr>
            <a:fld id="{6C4A6FBE-EE7D-4004-AC67-A104FB420149}" type="slidenum">
              <a:rPr lang="en-US">
                <a:solidFill>
                  <a:prstClr val="black"/>
                </a:solidFill>
                <a:latin typeface="Calibri"/>
              </a:rPr>
              <a:pPr defTabSz="927567">
                <a:defRPr/>
              </a:pPr>
              <a:t>4</a:t>
            </a:fld>
            <a:endParaRPr lang="en-US" dirty="0">
              <a:solidFill>
                <a:prstClr val="black"/>
              </a:solidFill>
              <a:latin typeface="Calibri"/>
            </a:endParaRPr>
          </a:p>
        </p:txBody>
      </p:sp>
    </p:spTree>
    <p:extLst>
      <p:ext uri="{BB962C8B-B14F-4D97-AF65-F5344CB8AC3E}">
        <p14:creationId xmlns:p14="http://schemas.microsoft.com/office/powerpoint/2010/main" val="273100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5940">
              <a:spcBef>
                <a:spcPct val="0"/>
              </a:spcBef>
            </a:pPr>
            <a:r>
              <a:rPr lang="en-US" altLang="en-US" dirty="0"/>
              <a:t>Most of the support for many of the wrong minded Federal programs is from folks who do not live in these rural areas;  we are at their mercy as they are well funded and lawyered up.  Today, more than 80% of our nation’s population resides on less than 4% of the land, so the number of folks in the US House of Representatives and the Senate who represent us is very small.  The U.S.</a:t>
            </a:r>
            <a:r>
              <a:rPr lang="en-US" altLang="en-US" baseline="0" dirty="0"/>
              <a:t> has one of the highest concentrations of urban population densities in the world.</a:t>
            </a:r>
            <a:endParaRPr lang="en-US" altLang="en-US" dirty="0"/>
          </a:p>
          <a:p>
            <a:pPr defTabSz="925940">
              <a:spcBef>
                <a:spcPct val="0"/>
              </a:spcBef>
            </a:pPr>
            <a:endParaRPr lang="en-US" altLang="en-US" dirty="0"/>
          </a:p>
          <a:p>
            <a:pPr defTabSz="925940">
              <a:spcBef>
                <a:spcPct val="0"/>
              </a:spcBef>
            </a:pPr>
            <a:r>
              <a:rPr lang="en-US" altLang="en-US" dirty="0"/>
              <a:t>Yet, most all things people in those urban areas use and consume comes from rural America:  food, energy, lumber, cement, exotic minerals for cell phones, flat screen TVs, and cars etc..  </a:t>
            </a:r>
          </a:p>
          <a:p>
            <a:pPr defTabSz="925940">
              <a:spcBef>
                <a:spcPct val="0"/>
              </a:spcBef>
            </a:pPr>
            <a:endParaRPr lang="en-US" altLang="en-US" dirty="0"/>
          </a:p>
          <a:p>
            <a:pPr defTabSz="925940">
              <a:spcBef>
                <a:spcPct val="0"/>
              </a:spcBef>
            </a:pPr>
            <a:r>
              <a:rPr lang="en-US" altLang="en-US" dirty="0"/>
              <a:t> The three sources of basic supplies for any society - Agriculture, Timber and Mining - come from rural areas. </a:t>
            </a:r>
            <a:r>
              <a:rPr lang="en-US" altLang="en-US" b="1" dirty="0"/>
              <a:t>There would be no urban areas without the bounty of rural America.</a:t>
            </a:r>
          </a:p>
          <a:p>
            <a:pPr defTabSz="925940">
              <a:spcBef>
                <a:spcPct val="0"/>
              </a:spcBef>
            </a:pPr>
            <a:endParaRPr lang="en-US" altLang="en-US" b="1"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4572" indent="-286373">
              <a:defRPr>
                <a:solidFill>
                  <a:schemeClr val="tx1"/>
                </a:solidFill>
                <a:latin typeface="Arial" charset="0"/>
              </a:defRPr>
            </a:lvl2pPr>
            <a:lvl3pPr marL="1145494" indent="-229099">
              <a:defRPr>
                <a:solidFill>
                  <a:schemeClr val="tx1"/>
                </a:solidFill>
                <a:latin typeface="Arial" charset="0"/>
              </a:defRPr>
            </a:lvl3pPr>
            <a:lvl4pPr marL="1603691" indent="-229099">
              <a:defRPr>
                <a:solidFill>
                  <a:schemeClr val="tx1"/>
                </a:solidFill>
                <a:latin typeface="Arial" charset="0"/>
              </a:defRPr>
            </a:lvl4pPr>
            <a:lvl5pPr marL="2061889" indent="-229099">
              <a:defRPr>
                <a:solidFill>
                  <a:schemeClr val="tx1"/>
                </a:solidFill>
                <a:latin typeface="Arial" charset="0"/>
              </a:defRPr>
            </a:lvl5pPr>
            <a:lvl6pPr marL="2520087" indent="-229099" fontAlgn="base">
              <a:spcBef>
                <a:spcPct val="0"/>
              </a:spcBef>
              <a:spcAft>
                <a:spcPct val="0"/>
              </a:spcAft>
              <a:defRPr>
                <a:solidFill>
                  <a:schemeClr val="tx1"/>
                </a:solidFill>
                <a:latin typeface="Arial" charset="0"/>
              </a:defRPr>
            </a:lvl6pPr>
            <a:lvl7pPr marL="2978283" indent="-229099" fontAlgn="base">
              <a:spcBef>
                <a:spcPct val="0"/>
              </a:spcBef>
              <a:spcAft>
                <a:spcPct val="0"/>
              </a:spcAft>
              <a:defRPr>
                <a:solidFill>
                  <a:schemeClr val="tx1"/>
                </a:solidFill>
                <a:latin typeface="Arial" charset="0"/>
              </a:defRPr>
            </a:lvl7pPr>
            <a:lvl8pPr marL="3436482" indent="-229099" fontAlgn="base">
              <a:spcBef>
                <a:spcPct val="0"/>
              </a:spcBef>
              <a:spcAft>
                <a:spcPct val="0"/>
              </a:spcAft>
              <a:defRPr>
                <a:solidFill>
                  <a:schemeClr val="tx1"/>
                </a:solidFill>
                <a:latin typeface="Arial" charset="0"/>
              </a:defRPr>
            </a:lvl8pPr>
            <a:lvl9pPr marL="3894680" indent="-229099" fontAlgn="base">
              <a:spcBef>
                <a:spcPct val="0"/>
              </a:spcBef>
              <a:spcAft>
                <a:spcPct val="0"/>
              </a:spcAft>
              <a:defRPr>
                <a:solidFill>
                  <a:schemeClr val="tx1"/>
                </a:solidFill>
                <a:latin typeface="Arial" charset="0"/>
              </a:defRPr>
            </a:lvl9pPr>
          </a:lstStyle>
          <a:p>
            <a:pPr defTabSz="927567" fontAlgn="base">
              <a:spcBef>
                <a:spcPct val="0"/>
              </a:spcBef>
              <a:spcAft>
                <a:spcPct val="0"/>
              </a:spcAft>
              <a:defRPr/>
            </a:pPr>
            <a:fld id="{A9910CF6-017C-4354-B9AF-EA9910820C5F}" type="slidenum">
              <a:rPr lang="en-US" altLang="en-US">
                <a:solidFill>
                  <a:srgbClr val="000000"/>
                </a:solidFill>
                <a:latin typeface="Calibri" pitchFamily="34" charset="0"/>
              </a:rPr>
              <a:pPr defTabSz="927567" fontAlgn="base">
                <a:spcBef>
                  <a:spcPct val="0"/>
                </a:spcBef>
                <a:spcAft>
                  <a:spcPct val="0"/>
                </a:spcAft>
                <a:defRPr/>
              </a:pPr>
              <a:t>5</a:t>
            </a:fld>
            <a:endParaRPr lang="en-US" altLang="en-US"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National Forest, we also are home to the Columbia  River Gorge National Scenic area.  It is comprised of about 87,000 additional</a:t>
            </a:r>
            <a:r>
              <a:rPr lang="en-US" baseline="0" dirty="0"/>
              <a:t> acres.  Development is severely restricted in about 72, 000 leaving about 8,000 in Unban Development areas.   Which is where most all of the current development already resides.</a:t>
            </a:r>
          </a:p>
          <a:p>
            <a:endParaRPr lang="en-US" baseline="0" dirty="0"/>
          </a:p>
          <a:p>
            <a:r>
              <a:rPr lang="en-US" baseline="0" dirty="0"/>
              <a:t>Over the life of the Columbia River Gorge National Scenic Act, the Forest Service has purchased about 17,000 acres in the Scenic Area and taken them off of our private property tax roles.  The continued removal of taxable land constitutes ”death by a thousand cuts”  for our local schools, roads and services.  Over the past 20 years the cumulative effect has been that the county has now lost more than $720,000 /year in private property taxes to the federal agencies and non-profits.  Current Property taxes generate about $12,000,000, so the loss is 6% of total taxes.  They continue to seek more land, while the cost of county government continues to rise.  WASAC   Washington State Association of Counties) estimates the cost of county government in Washington State has increased more than 27% since 2006.  Property taxes have increased 10%.</a:t>
            </a:r>
          </a:p>
          <a:p>
            <a:endParaRPr lang="en-US" dirty="0"/>
          </a:p>
        </p:txBody>
      </p:sp>
      <p:sp>
        <p:nvSpPr>
          <p:cNvPr id="4" name="Slide Number Placeholder 3"/>
          <p:cNvSpPr>
            <a:spLocks noGrp="1"/>
          </p:cNvSpPr>
          <p:nvPr>
            <p:ph type="sldNum" sz="quarter" idx="10"/>
          </p:nvPr>
        </p:nvSpPr>
        <p:spPr/>
        <p:txBody>
          <a:bodyPr/>
          <a:lstStyle/>
          <a:p>
            <a:pPr defTabSz="927567">
              <a:defRPr/>
            </a:pPr>
            <a:fld id="{4E17E149-2DC2-453C-9F7C-547AACC71B18}" type="slidenum">
              <a:rPr lang="en-US">
                <a:solidFill>
                  <a:prstClr val="black"/>
                </a:solidFill>
                <a:latin typeface="Calibri"/>
              </a:rPr>
              <a:pPr defTabSz="927567">
                <a:defRPr/>
              </a:pPr>
              <a:t>6</a:t>
            </a:fld>
            <a:endParaRPr lang="en-US" dirty="0">
              <a:solidFill>
                <a:prstClr val="black"/>
              </a:solidFill>
              <a:latin typeface="Calibri"/>
            </a:endParaRPr>
          </a:p>
        </p:txBody>
      </p:sp>
    </p:spTree>
    <p:extLst>
      <p:ext uri="{BB962C8B-B14F-4D97-AF65-F5344CB8AC3E}">
        <p14:creationId xmlns:p14="http://schemas.microsoft.com/office/powerpoint/2010/main" val="314124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the County </a:t>
            </a:r>
            <a:r>
              <a:rPr lang="en-US" baseline="0" dirty="0" err="1"/>
              <a:t>CoMMissioners</a:t>
            </a:r>
            <a:r>
              <a:rPr lang="en-US" baseline="0" dirty="0"/>
              <a:t> issued a Financial Crisis Declaration in 2013, we learned that only 1.8 % of the County’s 1.1 million acres could be taxed at full market value.  A mere 19,000 acres.  We needed a more graphic tool to make this point.  We’ve made and distributed more than 80 to members of the House and Senate in DC, and many other Federal and State officials.</a:t>
            </a:r>
            <a:endParaRPr lang="en-US" dirty="0"/>
          </a:p>
        </p:txBody>
      </p:sp>
      <p:sp>
        <p:nvSpPr>
          <p:cNvPr id="4" name="Slide Number Placeholder 3"/>
          <p:cNvSpPr>
            <a:spLocks noGrp="1"/>
          </p:cNvSpPr>
          <p:nvPr>
            <p:ph type="sldNum" sz="quarter" idx="10"/>
          </p:nvPr>
        </p:nvSpPr>
        <p:spPr/>
        <p:txBody>
          <a:bodyPr/>
          <a:lstStyle/>
          <a:p>
            <a:pPr defTabSz="927567">
              <a:defRPr/>
            </a:pPr>
            <a:fld id="{4E17E149-2DC2-453C-9F7C-547AACC71B18}" type="slidenum">
              <a:rPr lang="en-US">
                <a:solidFill>
                  <a:prstClr val="black"/>
                </a:solidFill>
                <a:latin typeface="Calibri"/>
              </a:rPr>
              <a:pPr defTabSz="927567">
                <a:defRPr/>
              </a:pPr>
              <a:t>7</a:t>
            </a:fld>
            <a:endParaRPr lang="en-US">
              <a:solidFill>
                <a:prstClr val="black"/>
              </a:solidFill>
              <a:latin typeface="Calibri"/>
            </a:endParaRPr>
          </a:p>
        </p:txBody>
      </p:sp>
    </p:spTree>
    <p:extLst>
      <p:ext uri="{BB962C8B-B14F-4D97-AF65-F5344CB8AC3E}">
        <p14:creationId xmlns:p14="http://schemas.microsoft.com/office/powerpoint/2010/main" val="347452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82600" y="698500"/>
            <a:ext cx="6200775"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Over the period from 1970 until the passage of the NWFP, the county supported an average of 646 private timber related jobs, possibly more.  These included most all jobs directly related to the harvesting and processing of timber, including loggers, drivers, mill workers and staffs. Regardless, the loss of over 550 jobs had a substantial negative impact on us, to say nothing about that impact on the hundreds of other non-specific jobs that went with that loss.  This played out across many of the other 79 counties in Washington,</a:t>
            </a:r>
            <a:r>
              <a:rPr lang="en-US" altLang="en-US" baseline="0" dirty="0"/>
              <a:t> Oregon and Northern California.</a:t>
            </a:r>
            <a:endParaRPr lang="en-US" altLang="en-US" dirty="0"/>
          </a:p>
          <a:p>
            <a:pPr>
              <a:spcBef>
                <a:spcPct val="0"/>
              </a:spcBef>
            </a:pPr>
            <a:endParaRPr lang="en-US" altLang="en-US" dirty="0"/>
          </a:p>
          <a:p>
            <a:pPr defTabSz="916436">
              <a:spcBef>
                <a:spcPct val="0"/>
              </a:spcBef>
              <a:defRPr/>
            </a:pPr>
            <a:r>
              <a:rPr lang="en-US" dirty="0"/>
              <a:t>We do not believed that these numbers included hundreds of U.S. Forest Service jobs that were in the county.  Estimates are that there were between 340-400 Federal Forest</a:t>
            </a:r>
            <a:r>
              <a:rPr lang="en-US" baseline="0" dirty="0"/>
              <a:t> Service employee, most of who lived in the county.  </a:t>
            </a:r>
            <a:r>
              <a:rPr lang="en-US" dirty="0"/>
              <a:t> We now have an average of 100 jobs in the timber industry.  This decline clearly occurred because timber harvesting fell dramatically.</a:t>
            </a:r>
            <a:r>
              <a:rPr lang="en-US" baseline="0" dirty="0"/>
              <a:t> </a:t>
            </a:r>
            <a:r>
              <a:rPr lang="en-US" dirty="0"/>
              <a:t> </a:t>
            </a:r>
            <a:endParaRPr lang="en-US" altLang="en-US" dirty="0"/>
          </a:p>
          <a:p>
            <a:pPr>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3615" indent="-289853">
              <a:defRPr>
                <a:solidFill>
                  <a:schemeClr val="tx1"/>
                </a:solidFill>
                <a:latin typeface="Calibri" pitchFamily="34" charset="0"/>
              </a:defRPr>
            </a:lvl2pPr>
            <a:lvl3pPr marL="1159406" indent="-231882">
              <a:defRPr>
                <a:solidFill>
                  <a:schemeClr val="tx1"/>
                </a:solidFill>
                <a:latin typeface="Calibri" pitchFamily="34" charset="0"/>
              </a:defRPr>
            </a:lvl3pPr>
            <a:lvl4pPr marL="1623169" indent="-231882">
              <a:defRPr>
                <a:solidFill>
                  <a:schemeClr val="tx1"/>
                </a:solidFill>
                <a:latin typeface="Calibri" pitchFamily="34" charset="0"/>
              </a:defRPr>
            </a:lvl4pPr>
            <a:lvl5pPr marL="2086932" indent="-231882">
              <a:defRPr>
                <a:solidFill>
                  <a:schemeClr val="tx1"/>
                </a:solidFill>
                <a:latin typeface="Calibri" pitchFamily="34" charset="0"/>
              </a:defRPr>
            </a:lvl5pPr>
            <a:lvl6pPr marL="2550696" indent="-231882" fontAlgn="base">
              <a:spcBef>
                <a:spcPct val="0"/>
              </a:spcBef>
              <a:spcAft>
                <a:spcPct val="0"/>
              </a:spcAft>
              <a:defRPr>
                <a:solidFill>
                  <a:schemeClr val="tx1"/>
                </a:solidFill>
                <a:latin typeface="Calibri" pitchFamily="34" charset="0"/>
              </a:defRPr>
            </a:lvl6pPr>
            <a:lvl7pPr marL="3014458" indent="-231882" fontAlgn="base">
              <a:spcBef>
                <a:spcPct val="0"/>
              </a:spcBef>
              <a:spcAft>
                <a:spcPct val="0"/>
              </a:spcAft>
              <a:defRPr>
                <a:solidFill>
                  <a:schemeClr val="tx1"/>
                </a:solidFill>
                <a:latin typeface="Calibri" pitchFamily="34" charset="0"/>
              </a:defRPr>
            </a:lvl7pPr>
            <a:lvl8pPr marL="3478220" indent="-231882" fontAlgn="base">
              <a:spcBef>
                <a:spcPct val="0"/>
              </a:spcBef>
              <a:spcAft>
                <a:spcPct val="0"/>
              </a:spcAft>
              <a:defRPr>
                <a:solidFill>
                  <a:schemeClr val="tx1"/>
                </a:solidFill>
                <a:latin typeface="Calibri" pitchFamily="34" charset="0"/>
              </a:defRPr>
            </a:lvl8pPr>
            <a:lvl9pPr marL="3941983" indent="-231882" fontAlgn="base">
              <a:spcBef>
                <a:spcPct val="0"/>
              </a:spcBef>
              <a:spcAft>
                <a:spcPct val="0"/>
              </a:spcAft>
              <a:defRPr>
                <a:solidFill>
                  <a:schemeClr val="tx1"/>
                </a:solidFill>
                <a:latin typeface="Calibri" pitchFamily="34" charset="0"/>
              </a:defRPr>
            </a:lvl9pPr>
          </a:lstStyle>
          <a:p>
            <a:pPr defTabSz="927567" fontAlgn="base">
              <a:spcBef>
                <a:spcPct val="0"/>
              </a:spcBef>
              <a:spcAft>
                <a:spcPct val="0"/>
              </a:spcAft>
              <a:defRPr/>
            </a:pPr>
            <a:fld id="{882B9316-562B-4AA3-A5F3-2C5ECD0C20A2}" type="slidenum">
              <a:rPr lang="en-US" altLang="en-US">
                <a:solidFill>
                  <a:prstClr val="black"/>
                </a:solidFill>
              </a:rPr>
              <a:pPr defTabSz="927567" fontAlgn="base">
                <a:spcBef>
                  <a:spcPct val="0"/>
                </a:spcBef>
                <a:spcAft>
                  <a:spcPct val="0"/>
                </a:spcAft>
                <a:defRPr/>
              </a:pPr>
              <a:t>8</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timber production was shut down by the Northern Spotted Owl listing,  the Federal government created an offset program known as the Secure Rural Schools Fund  (SRS).   All impacted counties had the choice of taking the 25% of actual production or the SRS funds,  the choice was pretty obvious.  It is usually considered “welfare” by the locals,  our preference is for Forest related jobs that provide family wage jobs that support our schools  and county governments through taxes.</a:t>
            </a:r>
            <a:endParaRPr lang="en-US" dirty="0"/>
          </a:p>
        </p:txBody>
      </p:sp>
      <p:sp>
        <p:nvSpPr>
          <p:cNvPr id="4" name="Slide Number Placeholder 3"/>
          <p:cNvSpPr>
            <a:spLocks noGrp="1"/>
          </p:cNvSpPr>
          <p:nvPr>
            <p:ph type="sldNum" sz="quarter" idx="10"/>
          </p:nvPr>
        </p:nvSpPr>
        <p:spPr/>
        <p:txBody>
          <a:bodyPr/>
          <a:lstStyle/>
          <a:p>
            <a:pPr defTabSz="927567">
              <a:defRPr/>
            </a:pPr>
            <a:fld id="{6C4A6FBE-EE7D-4004-AC67-A104FB420149}" type="slidenum">
              <a:rPr lang="en-US">
                <a:solidFill>
                  <a:prstClr val="black"/>
                </a:solidFill>
                <a:latin typeface="Calibri"/>
              </a:rPr>
              <a:pPr defTabSz="927567">
                <a:defRPr/>
              </a:pPr>
              <a:t>9</a:t>
            </a:fld>
            <a:endParaRPr lang="en-US" dirty="0">
              <a:solidFill>
                <a:prstClr val="black"/>
              </a:solidFill>
              <a:latin typeface="Calibri"/>
            </a:endParaRPr>
          </a:p>
        </p:txBody>
      </p:sp>
    </p:spTree>
    <p:extLst>
      <p:ext uri="{BB962C8B-B14F-4D97-AF65-F5344CB8AC3E}">
        <p14:creationId xmlns:p14="http://schemas.microsoft.com/office/powerpoint/2010/main" val="1389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19134"/>
            <a:ext cx="5732949" cy="4186548"/>
          </a:xfrm>
          <a:prstGeom prst="rect">
            <a:avLst/>
          </a:prstGeom>
        </p:spPr>
        <p:txBody>
          <a:bodyPr/>
          <a:lstStyle/>
          <a:p>
            <a:r>
              <a:rPr lang="en-US" dirty="0"/>
              <a:t>When the actual timber harvest receipts stopped in 1990,</a:t>
            </a:r>
            <a:r>
              <a:rPr lang="en-US" baseline="0" dirty="0"/>
              <a:t> we were given the choice of Secure Rural School payments or timber receipts. That was a no brainer as the SRS was 8-12 times greater than the timber receipts! </a:t>
            </a:r>
          </a:p>
          <a:p>
            <a:endParaRPr lang="en-US" baseline="0" dirty="0"/>
          </a:p>
          <a:p>
            <a:r>
              <a:rPr lang="en-US" baseline="0" dirty="0"/>
              <a:t> The biggest hit came in 2010 and if Congress does not approve a new round we’ll be looking at another round of layoff in 2018.  These will be even more difficult as we’re down to the bone now.  $1.3 million will represent about another 10-12  county jobs.  The schools are facing a similar situation.</a:t>
            </a:r>
          </a:p>
          <a:p>
            <a:endParaRPr lang="en-US" baseline="0" dirty="0"/>
          </a:p>
          <a:p>
            <a:r>
              <a:rPr lang="en-US" baseline="0" dirty="0"/>
              <a:t>First two columns are production revenues,  a friend refers to the rest as “Plunder”  i.e.  Taxpayer dollars instead of timber receipts which create jobs and strong rural </a:t>
            </a:r>
            <a:r>
              <a:rPr lang="en-US" baseline="0" dirty="0" err="1"/>
              <a:t>coMMunities</a:t>
            </a:r>
            <a:r>
              <a:rPr lang="en-US" baseline="0" dirty="0"/>
              <a:t>.</a:t>
            </a:r>
          </a:p>
          <a:p>
            <a:endParaRPr lang="en-US" baseline="0" dirty="0"/>
          </a:p>
          <a:p>
            <a:r>
              <a:rPr lang="en-US" baseline="0" dirty="0"/>
              <a:t>In 2016 the U.S. imported more than 12 Billion Board Feet of lumber, primarily from Canada.  That 30% of what the country used that year! That’s a staggering loss of 10’s of thousands of direct timber jobs  and their wages and billions of dollars flowing our of the county.  </a:t>
            </a:r>
            <a:endParaRPr lang="en-US" dirty="0"/>
          </a:p>
        </p:txBody>
      </p:sp>
      <p:sp>
        <p:nvSpPr>
          <p:cNvPr id="4" name="Slide Number Placeholder 3"/>
          <p:cNvSpPr>
            <a:spLocks noGrp="1"/>
          </p:cNvSpPr>
          <p:nvPr>
            <p:ph type="sldNum" sz="quarter" idx="10"/>
          </p:nvPr>
        </p:nvSpPr>
        <p:spPr/>
        <p:txBody>
          <a:bodyPr/>
          <a:lstStyle/>
          <a:p>
            <a:pPr defTabSz="927567">
              <a:defRPr/>
            </a:pPr>
            <a:fld id="{4E17E149-2DC2-453C-9F7C-547AACC71B18}" type="slidenum">
              <a:rPr lang="en-US">
                <a:solidFill>
                  <a:prstClr val="black"/>
                </a:solidFill>
                <a:latin typeface="Calibri"/>
              </a:rPr>
              <a:pPr defTabSz="927567">
                <a:defRPr/>
              </a:pPr>
              <a:t>10</a:t>
            </a:fld>
            <a:endParaRPr lang="en-US">
              <a:solidFill>
                <a:prstClr val="black"/>
              </a:solidFill>
              <a:latin typeface="Calibri"/>
            </a:endParaRPr>
          </a:p>
        </p:txBody>
      </p:sp>
    </p:spTree>
    <p:extLst>
      <p:ext uri="{BB962C8B-B14F-4D97-AF65-F5344CB8AC3E}">
        <p14:creationId xmlns:p14="http://schemas.microsoft.com/office/powerpoint/2010/main" val="37484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DECE-35F7-4218-B933-464312DCD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61A3EC-DA5E-4EB3-9889-1A28EA1CF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45B7B0-30E3-4C71-856E-258ABDBCA702}"/>
              </a:ext>
            </a:extLst>
          </p:cNvPr>
          <p:cNvSpPr>
            <a:spLocks noGrp="1"/>
          </p:cNvSpPr>
          <p:nvPr>
            <p:ph type="dt" sz="half" idx="10"/>
          </p:nvPr>
        </p:nvSpPr>
        <p:spPr/>
        <p:txBody>
          <a:bodyPr/>
          <a:lstStyle/>
          <a:p>
            <a:fld id="{E1D95F65-A00C-47F3-B139-22A64022CAE8}" type="datetime1">
              <a:rPr lang="en-US" smtClean="0"/>
              <a:t>3/2/2019</a:t>
            </a:fld>
            <a:endParaRPr lang="en-US"/>
          </a:p>
        </p:txBody>
      </p:sp>
      <p:sp>
        <p:nvSpPr>
          <p:cNvPr id="5" name="Footer Placeholder 4">
            <a:extLst>
              <a:ext uri="{FF2B5EF4-FFF2-40B4-BE49-F238E27FC236}">
                <a16:creationId xmlns:a16="http://schemas.microsoft.com/office/drawing/2014/main" id="{7E6CFEF7-0ECF-40D1-B9DD-8A3B1B9A9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8C4B-4A68-4D52-95F9-A8205DD7EB56}"/>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37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C140-9E2D-4935-870D-1B38D50055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E0BECC-C795-48B4-848B-7AEBDD7EF1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D4FCD-0277-4389-B45B-8E1D82B16BBD}"/>
              </a:ext>
            </a:extLst>
          </p:cNvPr>
          <p:cNvSpPr>
            <a:spLocks noGrp="1"/>
          </p:cNvSpPr>
          <p:nvPr>
            <p:ph type="dt" sz="half" idx="10"/>
          </p:nvPr>
        </p:nvSpPr>
        <p:spPr/>
        <p:txBody>
          <a:bodyPr/>
          <a:lstStyle/>
          <a:p>
            <a:fld id="{0076A50D-F40D-4589-809F-50854FE3FB55}" type="datetime1">
              <a:rPr lang="en-US" smtClean="0"/>
              <a:t>3/2/2019</a:t>
            </a:fld>
            <a:endParaRPr lang="en-US"/>
          </a:p>
        </p:txBody>
      </p:sp>
      <p:sp>
        <p:nvSpPr>
          <p:cNvPr id="5" name="Footer Placeholder 4">
            <a:extLst>
              <a:ext uri="{FF2B5EF4-FFF2-40B4-BE49-F238E27FC236}">
                <a16:creationId xmlns:a16="http://schemas.microsoft.com/office/drawing/2014/main" id="{A9CA4914-A8FE-4294-B289-3DACC1863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012D8-A517-42F0-93F8-B2DCEF7BE943}"/>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67344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A252E-1AD9-4860-BF9C-D4B1A471CE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E64CC-B256-4AB4-AC00-9D7716D0C7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1965C-AD28-416D-9AC1-E3A4EE151071}"/>
              </a:ext>
            </a:extLst>
          </p:cNvPr>
          <p:cNvSpPr>
            <a:spLocks noGrp="1"/>
          </p:cNvSpPr>
          <p:nvPr>
            <p:ph type="dt" sz="half" idx="10"/>
          </p:nvPr>
        </p:nvSpPr>
        <p:spPr/>
        <p:txBody>
          <a:bodyPr/>
          <a:lstStyle/>
          <a:p>
            <a:fld id="{2547A24A-BDE3-42B6-9B03-D3D4C5460676}" type="datetime1">
              <a:rPr lang="en-US" smtClean="0"/>
              <a:t>3/2/2019</a:t>
            </a:fld>
            <a:endParaRPr lang="en-US"/>
          </a:p>
        </p:txBody>
      </p:sp>
      <p:sp>
        <p:nvSpPr>
          <p:cNvPr id="5" name="Footer Placeholder 4">
            <a:extLst>
              <a:ext uri="{FF2B5EF4-FFF2-40B4-BE49-F238E27FC236}">
                <a16:creationId xmlns:a16="http://schemas.microsoft.com/office/drawing/2014/main" id="{9E3DE90B-5B6B-4DF7-8C9F-6664D3082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7F9DA-6332-4B02-82EE-BBA5641AD11B}"/>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81574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59FE4-393F-40FD-AE56-BBCA4998CA60}"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045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FE63DB-2FE6-44A9-9980-7918B7EDFE30}"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371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79D8B-7486-4176-87F7-0B4E7FBDD06B}"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628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806EAE-A16C-408E-A118-43F45C0A8222}"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41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FF4C6-59BD-4238-99BA-DB127EF20E7E}" type="datetime1">
              <a:rPr lang="en-US" smtClean="0">
                <a:solidFill>
                  <a:prstClr val="black">
                    <a:tint val="75000"/>
                  </a:prstClr>
                </a:solidFill>
              </a:rPr>
              <a:t>3/2/2019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57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92E49-2A1F-4774-888F-69E0DDA4398F}" type="datetime1">
              <a:rPr lang="en-US" smtClean="0">
                <a:solidFill>
                  <a:prstClr val="black">
                    <a:tint val="75000"/>
                  </a:prstClr>
                </a:solidFill>
              </a:rPr>
              <a:t>3/2/2019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07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3E1C1-17F0-499D-A9C7-C82B302AAB3F}" type="datetime1">
              <a:rPr lang="en-US" smtClean="0">
                <a:solidFill>
                  <a:prstClr val="black">
                    <a:tint val="75000"/>
                  </a:prstClr>
                </a:solidFill>
              </a:rPr>
              <a:t>3/2/2019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563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7CC2B7-8481-4CC2-BC64-FD338ACCCF0D}"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76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E795-6DC8-410B-B22E-45DF6F16E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BC244-E09D-4FD1-A6E9-FDEF549E19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2C0DE-CB0C-478C-83E8-7E6C9A586465}"/>
              </a:ext>
            </a:extLst>
          </p:cNvPr>
          <p:cNvSpPr>
            <a:spLocks noGrp="1"/>
          </p:cNvSpPr>
          <p:nvPr>
            <p:ph type="dt" sz="half" idx="10"/>
          </p:nvPr>
        </p:nvSpPr>
        <p:spPr/>
        <p:txBody>
          <a:bodyPr/>
          <a:lstStyle/>
          <a:p>
            <a:fld id="{63717EF1-6B53-4A72-BD7D-777EA9F2F4C1}" type="datetime1">
              <a:rPr lang="en-US" smtClean="0"/>
              <a:t>3/2/2019</a:t>
            </a:fld>
            <a:endParaRPr lang="en-US"/>
          </a:p>
        </p:txBody>
      </p:sp>
      <p:sp>
        <p:nvSpPr>
          <p:cNvPr id="5" name="Footer Placeholder 4">
            <a:extLst>
              <a:ext uri="{FF2B5EF4-FFF2-40B4-BE49-F238E27FC236}">
                <a16:creationId xmlns:a16="http://schemas.microsoft.com/office/drawing/2014/main" id="{70C4A2F4-B5B3-4EF5-9893-1D9729177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5A706-9BAF-43CC-BEBF-50D140AFC20E}"/>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1168289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12325-EFD1-4B8F-94A9-459F5629E4ED}"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14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3F8D0-4B4B-495C-899B-4CE89EF1BCFB}"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97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4F3ED-BDC8-4DA3-9C26-7BE30424FF73}"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9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8892A-0C6A-4497-885F-3F1B127C807F}"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b="1">
                <a:solidFill>
                  <a:schemeClr val="tx1"/>
                </a:solidFill>
              </a:defRPr>
            </a:lvl1pPr>
          </a:lstStyle>
          <a:p>
            <a:fld id="{A282BF42-EDC9-4D14-B1ED-25B6217431F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3369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89F04-FDF9-4CF1-A938-CFBFC80BE507}"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553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D53D62-CB54-4A93-901D-909774855F49}"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0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1572F-ECD8-47B9-9A8D-7AE98A3B5852}"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331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F6CD7-1D3B-4F31-A0AB-D74A44FD8DA9}" type="datetime1">
              <a:rPr lang="en-US" smtClean="0">
                <a:solidFill>
                  <a:prstClr val="black">
                    <a:tint val="75000"/>
                  </a:prstClr>
                </a:solidFill>
              </a:rPr>
              <a:t>3/2/2019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053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12AEC-A8E4-4A0D-B629-EBD5836C8E13}" type="datetime1">
              <a:rPr lang="en-US" smtClean="0">
                <a:solidFill>
                  <a:prstClr val="black">
                    <a:tint val="75000"/>
                  </a:prstClr>
                </a:solidFill>
              </a:rPr>
              <a:t>3/2/2019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944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7441E-3BA1-4080-B240-EC0BD61D3BD3}" type="datetime1">
              <a:rPr lang="en-US" smtClean="0">
                <a:solidFill>
                  <a:prstClr val="black">
                    <a:tint val="75000"/>
                  </a:prstClr>
                </a:solidFill>
              </a:rPr>
              <a:t>3/2/2019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2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E982-75DB-40DF-8FE5-6F584BC24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69348-6D47-4B91-A3D1-C62D30F48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BC47A-BABE-4CFC-9AFB-AA677844A82B}"/>
              </a:ext>
            </a:extLst>
          </p:cNvPr>
          <p:cNvSpPr>
            <a:spLocks noGrp="1"/>
          </p:cNvSpPr>
          <p:nvPr>
            <p:ph type="dt" sz="half" idx="10"/>
          </p:nvPr>
        </p:nvSpPr>
        <p:spPr/>
        <p:txBody>
          <a:bodyPr/>
          <a:lstStyle/>
          <a:p>
            <a:fld id="{0E6CE586-AF20-41CE-B010-3EB623A02139}" type="datetime1">
              <a:rPr lang="en-US" smtClean="0"/>
              <a:t>3/2/2019</a:t>
            </a:fld>
            <a:endParaRPr lang="en-US"/>
          </a:p>
        </p:txBody>
      </p:sp>
      <p:sp>
        <p:nvSpPr>
          <p:cNvPr id="5" name="Footer Placeholder 4">
            <a:extLst>
              <a:ext uri="{FF2B5EF4-FFF2-40B4-BE49-F238E27FC236}">
                <a16:creationId xmlns:a16="http://schemas.microsoft.com/office/drawing/2014/main" id="{69891DE5-F3C1-480D-9C1F-0D953D72A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0912-276A-48DC-A066-A4005799A100}"/>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944514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205A2-484A-4D21-86AA-C477C5414E1F}"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53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7D4F65-36E0-42CC-874F-2B91CD67D76E}" type="datetime1">
              <a:rPr lang="en-US" smtClean="0">
                <a:solidFill>
                  <a:prstClr val="black">
                    <a:tint val="75000"/>
                  </a:prstClr>
                </a:solidFill>
              </a:rPr>
              <a:t>3/2/2019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365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CEE39-B01D-4843-9511-2C8636B11C23}"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961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4B617-5151-4D6A-BC7D-A997A2166E16}"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23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EFEF-B5CB-4421-A029-7020B17F0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740C6-016A-4BC0-934C-41C732B059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A950A-DBC8-4F34-A11F-BC275A6FEF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348D0-EAB5-47FE-BB5E-C887315CB078}"/>
              </a:ext>
            </a:extLst>
          </p:cNvPr>
          <p:cNvSpPr>
            <a:spLocks noGrp="1"/>
          </p:cNvSpPr>
          <p:nvPr>
            <p:ph type="dt" sz="half" idx="10"/>
          </p:nvPr>
        </p:nvSpPr>
        <p:spPr/>
        <p:txBody>
          <a:bodyPr/>
          <a:lstStyle/>
          <a:p>
            <a:fld id="{AA59360C-C996-4468-8527-8B35C7D28A68}" type="datetime1">
              <a:rPr lang="en-US" smtClean="0"/>
              <a:t>3/2/2019</a:t>
            </a:fld>
            <a:endParaRPr lang="en-US"/>
          </a:p>
        </p:txBody>
      </p:sp>
      <p:sp>
        <p:nvSpPr>
          <p:cNvPr id="6" name="Footer Placeholder 5">
            <a:extLst>
              <a:ext uri="{FF2B5EF4-FFF2-40B4-BE49-F238E27FC236}">
                <a16:creationId xmlns:a16="http://schemas.microsoft.com/office/drawing/2014/main" id="{2F294866-8437-479B-B6C7-4907D4C55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51785-6966-4487-A17E-6A8F50EB7740}"/>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188786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6D7B-F837-4ED2-92DD-B62BDD1DA7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5CB3C-A24E-416A-A796-366FD50BB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5B80B4-5B55-4DF5-8FA6-0C0A5ADE4B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BB12CE-95E8-4CD0-AAE0-E96A96EDE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B4E4AF-9556-44F4-A419-D38E8C7AFE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55D906-F19F-497C-A3A0-39C0AE6A0E50}"/>
              </a:ext>
            </a:extLst>
          </p:cNvPr>
          <p:cNvSpPr>
            <a:spLocks noGrp="1"/>
          </p:cNvSpPr>
          <p:nvPr>
            <p:ph type="dt" sz="half" idx="10"/>
          </p:nvPr>
        </p:nvSpPr>
        <p:spPr/>
        <p:txBody>
          <a:bodyPr/>
          <a:lstStyle/>
          <a:p>
            <a:fld id="{7CD06771-6093-4C39-9CC1-5D56B5D5B466}" type="datetime1">
              <a:rPr lang="en-US" smtClean="0"/>
              <a:t>3/2/2019</a:t>
            </a:fld>
            <a:endParaRPr lang="en-US"/>
          </a:p>
        </p:txBody>
      </p:sp>
      <p:sp>
        <p:nvSpPr>
          <p:cNvPr id="8" name="Footer Placeholder 7">
            <a:extLst>
              <a:ext uri="{FF2B5EF4-FFF2-40B4-BE49-F238E27FC236}">
                <a16:creationId xmlns:a16="http://schemas.microsoft.com/office/drawing/2014/main" id="{A8FB67E0-5738-4F3B-85AF-7BE6D3A80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39B1D-08B0-4093-8015-C34026EDBCEE}"/>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41770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5875-51DD-478E-BE41-9CC91DA359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40D5A-D779-4701-B801-70FF2540184F}"/>
              </a:ext>
            </a:extLst>
          </p:cNvPr>
          <p:cNvSpPr>
            <a:spLocks noGrp="1"/>
          </p:cNvSpPr>
          <p:nvPr>
            <p:ph type="dt" sz="half" idx="10"/>
          </p:nvPr>
        </p:nvSpPr>
        <p:spPr/>
        <p:txBody>
          <a:bodyPr/>
          <a:lstStyle/>
          <a:p>
            <a:fld id="{C43F3329-1BD4-4EFC-A481-52A5EE2F80D5}" type="datetime1">
              <a:rPr lang="en-US" smtClean="0"/>
              <a:t>3/2/2019</a:t>
            </a:fld>
            <a:endParaRPr lang="en-US"/>
          </a:p>
        </p:txBody>
      </p:sp>
      <p:sp>
        <p:nvSpPr>
          <p:cNvPr id="4" name="Footer Placeholder 3">
            <a:extLst>
              <a:ext uri="{FF2B5EF4-FFF2-40B4-BE49-F238E27FC236}">
                <a16:creationId xmlns:a16="http://schemas.microsoft.com/office/drawing/2014/main" id="{E5E45EC7-B7EC-46B5-AD45-63B34DFEB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B06661-87A5-4C8A-BA2B-9DD2753BB5F7}"/>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234913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C1D82-DA3E-40F5-A39A-FEC00AEBBB2C}"/>
              </a:ext>
            </a:extLst>
          </p:cNvPr>
          <p:cNvSpPr>
            <a:spLocks noGrp="1"/>
          </p:cNvSpPr>
          <p:nvPr>
            <p:ph type="dt" sz="half" idx="10"/>
          </p:nvPr>
        </p:nvSpPr>
        <p:spPr/>
        <p:txBody>
          <a:bodyPr/>
          <a:lstStyle/>
          <a:p>
            <a:fld id="{A7F9EBAE-E89A-4F3E-A890-6CF90DABEB3A}" type="datetime1">
              <a:rPr lang="en-US" smtClean="0"/>
              <a:t>3/2/2019</a:t>
            </a:fld>
            <a:endParaRPr lang="en-US"/>
          </a:p>
        </p:txBody>
      </p:sp>
      <p:sp>
        <p:nvSpPr>
          <p:cNvPr id="3" name="Footer Placeholder 2">
            <a:extLst>
              <a:ext uri="{FF2B5EF4-FFF2-40B4-BE49-F238E27FC236}">
                <a16:creationId xmlns:a16="http://schemas.microsoft.com/office/drawing/2014/main" id="{660D427F-C4DC-4D26-B80F-B071938E4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A2DB7-AEC3-4CA8-B8B6-18F6F99D0D45}"/>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34845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6128-52A3-41B7-8BAA-2D57463C5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12A3E-208D-4B95-9A65-8EB212349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E6BC11-8292-476E-8CB6-0CD13ABCB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F12C7-6E7F-449F-80D9-8BA5E5DA8D80}"/>
              </a:ext>
            </a:extLst>
          </p:cNvPr>
          <p:cNvSpPr>
            <a:spLocks noGrp="1"/>
          </p:cNvSpPr>
          <p:nvPr>
            <p:ph type="dt" sz="half" idx="10"/>
          </p:nvPr>
        </p:nvSpPr>
        <p:spPr/>
        <p:txBody>
          <a:bodyPr/>
          <a:lstStyle/>
          <a:p>
            <a:fld id="{EE5F10EC-7FAC-4A0A-9870-DDC1D99A3350}" type="datetime1">
              <a:rPr lang="en-US" smtClean="0"/>
              <a:t>3/2/2019</a:t>
            </a:fld>
            <a:endParaRPr lang="en-US"/>
          </a:p>
        </p:txBody>
      </p:sp>
      <p:sp>
        <p:nvSpPr>
          <p:cNvPr id="6" name="Footer Placeholder 5">
            <a:extLst>
              <a:ext uri="{FF2B5EF4-FFF2-40B4-BE49-F238E27FC236}">
                <a16:creationId xmlns:a16="http://schemas.microsoft.com/office/drawing/2014/main" id="{63AE6F13-851F-406D-9C03-D73A6CA10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F1D6B-D9B5-4302-B193-0375DCD08637}"/>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248544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9FB8-1613-42E1-9612-1A8075CD6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89AF8D-C895-42FE-BAF0-3AD5AFD5C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2B796A-87BC-483E-8B6F-C6D37B71E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A6A37-8A01-4189-A708-4E388CEA43AC}"/>
              </a:ext>
            </a:extLst>
          </p:cNvPr>
          <p:cNvSpPr>
            <a:spLocks noGrp="1"/>
          </p:cNvSpPr>
          <p:nvPr>
            <p:ph type="dt" sz="half" idx="10"/>
          </p:nvPr>
        </p:nvSpPr>
        <p:spPr/>
        <p:txBody>
          <a:bodyPr/>
          <a:lstStyle/>
          <a:p>
            <a:fld id="{EA5F136F-7B77-4AFB-9A8C-48147E9D9150}" type="datetime1">
              <a:rPr lang="en-US" smtClean="0"/>
              <a:t>3/2/2019</a:t>
            </a:fld>
            <a:endParaRPr lang="en-US"/>
          </a:p>
        </p:txBody>
      </p:sp>
      <p:sp>
        <p:nvSpPr>
          <p:cNvPr id="6" name="Footer Placeholder 5">
            <a:extLst>
              <a:ext uri="{FF2B5EF4-FFF2-40B4-BE49-F238E27FC236}">
                <a16:creationId xmlns:a16="http://schemas.microsoft.com/office/drawing/2014/main" id="{24AAC1DF-8F13-4763-8DB8-BA2FB7CB1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D2C6F-A0E1-49F4-BE8E-7B5B4700E278}"/>
              </a:ext>
            </a:extLst>
          </p:cNvPr>
          <p:cNvSpPr>
            <a:spLocks noGrp="1"/>
          </p:cNvSpPr>
          <p:nvPr>
            <p:ph type="sldNum" sz="quarter" idx="12"/>
          </p:nvPr>
        </p:nvSpPr>
        <p:spPr/>
        <p:txBody>
          <a:bodyPr/>
          <a:lstStyle/>
          <a:p>
            <a:fld id="{8172E7E8-2DF1-4B42-BE78-76361009CC4D}" type="slidenum">
              <a:rPr lang="en-US" smtClean="0"/>
              <a:t>‹#›</a:t>
            </a:fld>
            <a:endParaRPr lang="en-US"/>
          </a:p>
        </p:txBody>
      </p:sp>
    </p:spTree>
    <p:extLst>
      <p:ext uri="{BB962C8B-B14F-4D97-AF65-F5344CB8AC3E}">
        <p14:creationId xmlns:p14="http://schemas.microsoft.com/office/powerpoint/2010/main" val="223674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47FA5B-4BD6-4194-9763-1AF0A7909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B6F2F3-58C1-41B4-9123-CE92A2D81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883D3-D81B-4CDA-8CB8-C7E6E650B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CDCB9-4A72-4BB3-ADFE-5EA3C6444FDE}" type="datetime1">
              <a:rPr lang="en-US" smtClean="0"/>
              <a:t>3/2/2019</a:t>
            </a:fld>
            <a:endParaRPr lang="en-US"/>
          </a:p>
        </p:txBody>
      </p:sp>
      <p:sp>
        <p:nvSpPr>
          <p:cNvPr id="5" name="Footer Placeholder 4">
            <a:extLst>
              <a:ext uri="{FF2B5EF4-FFF2-40B4-BE49-F238E27FC236}">
                <a16:creationId xmlns:a16="http://schemas.microsoft.com/office/drawing/2014/main" id="{D96F0B67-3CAA-418D-8EF7-66A40F011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739E81-E3BE-4043-875F-BE9E65651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2E7E8-2DF1-4B42-BE78-76361009CC4D}" type="slidenum">
              <a:rPr lang="en-US" smtClean="0"/>
              <a:t>‹#›</a:t>
            </a:fld>
            <a:endParaRPr lang="en-US"/>
          </a:p>
        </p:txBody>
      </p:sp>
    </p:spTree>
    <p:extLst>
      <p:ext uri="{BB962C8B-B14F-4D97-AF65-F5344CB8AC3E}">
        <p14:creationId xmlns:p14="http://schemas.microsoft.com/office/powerpoint/2010/main" val="26101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7AD9-0031-4890-BD64-EB258E547D9C}"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0E1A0-8C50-4685-AFB9-4D484BA79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230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CBCD4-3647-4FD7-9A20-06B8A73A702D}" type="datetime1">
              <a:rPr lang="en-US" smtClean="0">
                <a:solidFill>
                  <a:prstClr val="black">
                    <a:tint val="75000"/>
                  </a:prstClr>
                </a:solidFill>
              </a:rPr>
              <a:t>3/2/2019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2BF42-EDC9-4D14-B1ED-25B6217431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106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www.azquotes.com/author/65374-Gifford_Pincho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FE3A-CBAC-400B-AC6B-45CDF828409F}"/>
              </a:ext>
            </a:extLst>
          </p:cNvPr>
          <p:cNvSpPr>
            <a:spLocks noGrp="1"/>
          </p:cNvSpPr>
          <p:nvPr>
            <p:ph type="title"/>
          </p:nvPr>
        </p:nvSpPr>
        <p:spPr>
          <a:xfrm>
            <a:off x="838200" y="365125"/>
            <a:ext cx="10515600" cy="2526931"/>
          </a:xfrm>
        </p:spPr>
        <p:txBody>
          <a:bodyPr>
            <a:normAutofit/>
          </a:bodyPr>
          <a:lstStyle/>
          <a:p>
            <a:pPr algn="ctr"/>
            <a:r>
              <a:rPr lang="en-US" b="1" dirty="0">
                <a:solidFill>
                  <a:srgbClr val="002060"/>
                </a:solidFill>
              </a:rPr>
              <a:t>Western States Sheriff’s Association </a:t>
            </a:r>
            <a:br>
              <a:rPr lang="en-US" b="1" dirty="0">
                <a:solidFill>
                  <a:srgbClr val="002060"/>
                </a:solidFill>
              </a:rPr>
            </a:br>
            <a:r>
              <a:rPr lang="en-US" b="1" dirty="0">
                <a:solidFill>
                  <a:srgbClr val="002060"/>
                </a:solidFill>
              </a:rPr>
              <a:t>Annual Conference</a:t>
            </a:r>
            <a:br>
              <a:rPr lang="en-US" b="1" dirty="0">
                <a:solidFill>
                  <a:srgbClr val="002060"/>
                </a:solidFill>
              </a:rPr>
            </a:br>
            <a:r>
              <a:rPr lang="en-US" b="1" dirty="0">
                <a:solidFill>
                  <a:srgbClr val="002060"/>
                </a:solidFill>
              </a:rPr>
              <a:t>Reno, NV</a:t>
            </a:r>
            <a:br>
              <a:rPr lang="en-US" dirty="0"/>
            </a:br>
            <a:endParaRPr lang="en-US" dirty="0"/>
          </a:p>
        </p:txBody>
      </p:sp>
      <p:sp>
        <p:nvSpPr>
          <p:cNvPr id="3" name="Content Placeholder 2">
            <a:extLst>
              <a:ext uri="{FF2B5EF4-FFF2-40B4-BE49-F238E27FC236}">
                <a16:creationId xmlns:a16="http://schemas.microsoft.com/office/drawing/2014/main" id="{1F74F576-BB4C-4290-9FF9-6B12D3868AE5}"/>
              </a:ext>
            </a:extLst>
          </p:cNvPr>
          <p:cNvSpPr>
            <a:spLocks noGrp="1"/>
          </p:cNvSpPr>
          <p:nvPr>
            <p:ph idx="1"/>
          </p:nvPr>
        </p:nvSpPr>
        <p:spPr>
          <a:xfrm>
            <a:off x="308344" y="2716823"/>
            <a:ext cx="11045455" cy="3460139"/>
          </a:xfrm>
        </p:spPr>
        <p:txBody>
          <a:bodyPr>
            <a:normAutofit fontScale="62500" lnSpcReduction="20000"/>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lvl="0" indent="0" algn="ctr">
              <a:lnSpc>
                <a:spcPct val="100000"/>
              </a:lnSpc>
              <a:spcBef>
                <a:spcPct val="20000"/>
              </a:spcBef>
              <a:buNone/>
            </a:pPr>
            <a:r>
              <a:rPr lang="en-US" sz="4400" b="1" dirty="0">
                <a:solidFill>
                  <a:srgbClr val="0070C0"/>
                </a:solidFill>
                <a:latin typeface="Arial"/>
              </a:rPr>
              <a:t>A Case in Point:</a:t>
            </a:r>
          </a:p>
          <a:p>
            <a:pPr marL="0" lvl="0" indent="0" algn="ctr">
              <a:lnSpc>
                <a:spcPct val="100000"/>
              </a:lnSpc>
              <a:spcBef>
                <a:spcPct val="20000"/>
              </a:spcBef>
              <a:buNone/>
            </a:pPr>
            <a:r>
              <a:rPr lang="en-US" sz="4400" b="1" dirty="0">
                <a:solidFill>
                  <a:srgbClr val="0070C0"/>
                </a:solidFill>
                <a:latin typeface="Arial"/>
              </a:rPr>
              <a:t>Skamania County, WA</a:t>
            </a:r>
          </a:p>
          <a:p>
            <a:pPr marL="0" indent="0" algn="ctr">
              <a:buNone/>
            </a:pPr>
            <a:endParaRPr lang="en-US" sz="3600" dirty="0"/>
          </a:p>
          <a:p>
            <a:pPr marL="0" indent="0" algn="ctr">
              <a:buNone/>
            </a:pPr>
            <a:endParaRPr lang="en-US" sz="3600" dirty="0"/>
          </a:p>
          <a:p>
            <a:pPr marL="0" indent="0">
              <a:buNone/>
            </a:pPr>
            <a:r>
              <a:rPr lang="en-US" sz="3600" dirty="0"/>
              <a:t>March 3, 2019</a:t>
            </a:r>
          </a:p>
        </p:txBody>
      </p:sp>
      <p:sp>
        <p:nvSpPr>
          <p:cNvPr id="4" name="Slide Number Placeholder 3">
            <a:extLst>
              <a:ext uri="{FF2B5EF4-FFF2-40B4-BE49-F238E27FC236}">
                <a16:creationId xmlns:a16="http://schemas.microsoft.com/office/drawing/2014/main" id="{E2372FA6-9254-4C8A-A918-186DAA22EF9B}"/>
              </a:ext>
            </a:extLst>
          </p:cNvPr>
          <p:cNvSpPr>
            <a:spLocks noGrp="1"/>
          </p:cNvSpPr>
          <p:nvPr>
            <p:ph type="sldNum" sz="quarter" idx="12"/>
          </p:nvPr>
        </p:nvSpPr>
        <p:spPr/>
        <p:txBody>
          <a:bodyPr/>
          <a:lstStyle/>
          <a:p>
            <a:fld id="{8172E7E8-2DF1-4B42-BE78-76361009CC4D}" type="slidenum">
              <a:rPr lang="en-US" smtClean="0"/>
              <a:t>1</a:t>
            </a:fld>
            <a:endParaRPr lang="en-US"/>
          </a:p>
        </p:txBody>
      </p:sp>
      <p:sp>
        <p:nvSpPr>
          <p:cNvPr id="5" name="Rectangle 4">
            <a:extLst>
              <a:ext uri="{FF2B5EF4-FFF2-40B4-BE49-F238E27FC236}">
                <a16:creationId xmlns:a16="http://schemas.microsoft.com/office/drawing/2014/main" id="{A1CFAA66-5B33-44FD-B047-55A002030D0E}"/>
              </a:ext>
            </a:extLst>
          </p:cNvPr>
          <p:cNvSpPr/>
          <p:nvPr/>
        </p:nvSpPr>
        <p:spPr>
          <a:xfrm>
            <a:off x="2165497" y="2528347"/>
            <a:ext cx="8318205"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D16349">
                    <a:lumMod val="50000"/>
                  </a:srgbClr>
                </a:solidFill>
                <a:effectLst/>
                <a:uLnTx/>
                <a:uFillTx/>
                <a:latin typeface="Arial"/>
                <a:ea typeface="+mj-ea"/>
                <a:cs typeface="+mj-cs"/>
              </a:rPr>
              <a:t>The Impact of Federal Agencies and Outside Influences on Rural Counties</a:t>
            </a:r>
            <a:endParaRPr kumimoji="0" lang="en-US" sz="3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1554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t>Federal Payments in place of Timber Revenue</a:t>
            </a:r>
            <a:br>
              <a:rPr lang="en-US" sz="3200" dirty="0"/>
            </a:br>
            <a:r>
              <a:rPr lang="en-US" sz="1800" b="1" dirty="0"/>
              <a:t>OWL &amp; SRS Funding (Secure Rural Schools)</a:t>
            </a:r>
          </a:p>
        </p:txBody>
      </p:sp>
      <p:graphicFrame>
        <p:nvGraphicFramePr>
          <p:cNvPr id="5" name="Content Placeholder 4"/>
          <p:cNvGraphicFramePr>
            <a:graphicFrameLocks noGrp="1"/>
          </p:cNvGraphicFramePr>
          <p:nvPr>
            <p:ph idx="1"/>
            <p:extLst/>
          </p:nvPr>
        </p:nvGraphicFramePr>
        <p:xfrm>
          <a:off x="1752600" y="1295400"/>
          <a:ext cx="8458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CE41FA1B-35A3-44DC-90B6-34DC119E84AA}" type="slidenum">
              <a:rPr lang="en-US" sz="1400">
                <a:solidFill>
                  <a:prstClr val="black"/>
                </a:solidFill>
                <a:latin typeface="Calibri"/>
              </a:rPr>
              <a:pPr/>
              <a:t>10</a:t>
            </a:fld>
            <a:endParaRPr lang="en-US" sz="1400" dirty="0">
              <a:solidFill>
                <a:prstClr val="black"/>
              </a:solidFill>
              <a:latin typeface="Calibri"/>
            </a:endParaRPr>
          </a:p>
        </p:txBody>
      </p:sp>
      <p:grpSp>
        <p:nvGrpSpPr>
          <p:cNvPr id="7" name="Group 6"/>
          <p:cNvGrpSpPr/>
          <p:nvPr/>
        </p:nvGrpSpPr>
        <p:grpSpPr>
          <a:xfrm>
            <a:off x="6620933" y="1471997"/>
            <a:ext cx="2819400" cy="1460404"/>
            <a:chOff x="5410200" y="1600200"/>
            <a:chExt cx="2057400" cy="914400"/>
          </a:xfrm>
        </p:grpSpPr>
        <p:sp>
          <p:nvSpPr>
            <p:cNvPr id="3" name="Up Arrow Callout 2"/>
            <p:cNvSpPr/>
            <p:nvPr/>
          </p:nvSpPr>
          <p:spPr>
            <a:xfrm rot="10800000">
              <a:off x="5410200" y="1600200"/>
              <a:ext cx="1600200" cy="914400"/>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410200" y="1688067"/>
              <a:ext cx="2057400" cy="578123"/>
            </a:xfrm>
            <a:prstGeom prst="rect">
              <a:avLst/>
            </a:prstGeom>
            <a:noFill/>
          </p:spPr>
          <p:txBody>
            <a:bodyPr wrap="square" rtlCol="0">
              <a:spAutoFit/>
            </a:bodyPr>
            <a:lstStyle/>
            <a:p>
              <a:r>
                <a:rPr lang="en-US" b="1" dirty="0">
                  <a:solidFill>
                    <a:prstClr val="black"/>
                  </a:solidFill>
                  <a:latin typeface="Calibri"/>
                </a:rPr>
                <a:t>     Cliff  #1   SRS</a:t>
              </a:r>
            </a:p>
            <a:p>
              <a:r>
                <a:rPr lang="en-US" b="1" dirty="0">
                  <a:solidFill>
                    <a:prstClr val="black"/>
                  </a:solidFill>
                  <a:latin typeface="Calibri"/>
                </a:rPr>
                <a:t>Congressional Cuts</a:t>
              </a:r>
            </a:p>
            <a:p>
              <a:endParaRPr lang="en-US" b="1" dirty="0">
                <a:solidFill>
                  <a:prstClr val="black"/>
                </a:solidFill>
                <a:latin typeface="Calibri"/>
              </a:endParaRPr>
            </a:p>
          </p:txBody>
        </p:sp>
      </p:grpSp>
      <p:sp>
        <p:nvSpPr>
          <p:cNvPr id="8" name="TextBox 7"/>
          <p:cNvSpPr txBox="1"/>
          <p:nvPr/>
        </p:nvSpPr>
        <p:spPr>
          <a:xfrm>
            <a:off x="1752600" y="6400800"/>
            <a:ext cx="228600" cy="400110"/>
          </a:xfrm>
          <a:prstGeom prst="rect">
            <a:avLst/>
          </a:prstGeom>
          <a:noFill/>
        </p:spPr>
        <p:txBody>
          <a:bodyPr wrap="square" rtlCol="0">
            <a:spAutoFit/>
          </a:bodyPr>
          <a:lstStyle/>
          <a:p>
            <a:r>
              <a:rPr lang="en-US" sz="2000" b="1" dirty="0">
                <a:solidFill>
                  <a:prstClr val="black"/>
                </a:solidFill>
                <a:latin typeface="Calibri"/>
              </a:rPr>
              <a:t>T</a:t>
            </a:r>
          </a:p>
        </p:txBody>
      </p:sp>
    </p:spTree>
    <p:extLst>
      <p:ext uri="{BB962C8B-B14F-4D97-AF65-F5344CB8AC3E}">
        <p14:creationId xmlns:p14="http://schemas.microsoft.com/office/powerpoint/2010/main" val="288345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048AB-24B6-4025-A067-EF034624C86D}"/>
              </a:ext>
            </a:extLst>
          </p:cNvPr>
          <p:cNvSpPr>
            <a:spLocks noGrp="1"/>
          </p:cNvSpPr>
          <p:nvPr>
            <p:ph type="title"/>
          </p:nvPr>
        </p:nvSpPr>
        <p:spPr>
          <a:xfrm>
            <a:off x="1981200" y="274638"/>
            <a:ext cx="8229600" cy="715962"/>
          </a:xfrm>
        </p:spPr>
        <p:txBody>
          <a:bodyPr/>
          <a:lstStyle/>
          <a:p>
            <a:pPr>
              <a:defRPr sz="1400" b="0" i="0" u="none" strike="noStrike" kern="1200" spc="0" baseline="0">
                <a:solidFill>
                  <a:sysClr val="windowText" lastClr="000000">
                    <a:lumMod val="65000"/>
                    <a:lumOff val="35000"/>
                  </a:sysClr>
                </a:solidFill>
                <a:latin typeface="+mn-lt"/>
                <a:ea typeface="+mn-ea"/>
                <a:cs typeface="+mn-cs"/>
              </a:defRPr>
            </a:pPr>
            <a:r>
              <a:rPr lang="en-US" sz="2000" b="1" dirty="0"/>
              <a:t>Skamania County GP Forest Revenues &amp; SRS</a:t>
            </a:r>
            <a:br>
              <a:rPr lang="en-US" sz="1800" b="1" dirty="0"/>
            </a:br>
            <a:endParaRPr lang="en-US" dirty="0"/>
          </a:p>
        </p:txBody>
      </p:sp>
      <p:sp>
        <p:nvSpPr>
          <p:cNvPr id="2" name="Slide Number Placeholder 1">
            <a:extLst>
              <a:ext uri="{FF2B5EF4-FFF2-40B4-BE49-F238E27FC236}">
                <a16:creationId xmlns:a16="http://schemas.microsoft.com/office/drawing/2014/main" id="{40E48C00-49D2-4601-AAAD-CEE4ADE34812}"/>
              </a:ext>
            </a:extLst>
          </p:cNvPr>
          <p:cNvSpPr>
            <a:spLocks noGrp="1"/>
          </p:cNvSpPr>
          <p:nvPr>
            <p:ph type="sldNum" sz="quarter" idx="12"/>
          </p:nvPr>
        </p:nvSpPr>
        <p:spPr/>
        <p:txBody>
          <a:bodyPr/>
          <a:lstStyle/>
          <a:p>
            <a:fld id="{1540E1A0-8C50-4685-AFB9-4D484BA7979D}"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graphicFrame>
        <p:nvGraphicFramePr>
          <p:cNvPr id="6" name="Content Placeholder 5">
            <a:extLst>
              <a:ext uri="{FF2B5EF4-FFF2-40B4-BE49-F238E27FC236}">
                <a16:creationId xmlns:a16="http://schemas.microsoft.com/office/drawing/2014/main" id="{C8E3DBC1-E873-4C7C-B5CB-5CB40CDE0ABE}"/>
              </a:ext>
            </a:extLst>
          </p:cNvPr>
          <p:cNvGraphicFramePr>
            <a:graphicFrameLocks noGrp="1"/>
          </p:cNvGraphicFramePr>
          <p:nvPr>
            <p:ph idx="1"/>
            <p:extLst>
              <p:ext uri="{D42A27DB-BD31-4B8C-83A1-F6EECF244321}">
                <p14:modId xmlns:p14="http://schemas.microsoft.com/office/powerpoint/2010/main" val="386779532"/>
              </p:ext>
            </p:extLst>
          </p:nvPr>
        </p:nvGraphicFramePr>
        <p:xfrm>
          <a:off x="822121" y="1219200"/>
          <a:ext cx="10326848"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a:extLst>
              <a:ext uri="{FF2B5EF4-FFF2-40B4-BE49-F238E27FC236}">
                <a16:creationId xmlns:a16="http://schemas.microsoft.com/office/drawing/2014/main" id="{913C9849-A031-4ECB-8BF1-54D73ABD44BC}"/>
              </a:ext>
            </a:extLst>
          </p:cNvPr>
          <p:cNvSpPr/>
          <p:nvPr/>
        </p:nvSpPr>
        <p:spPr>
          <a:xfrm rot="16200000" flipH="1">
            <a:off x="3966973" y="-287701"/>
            <a:ext cx="297110" cy="3768112"/>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a:extLst>
              <a:ext uri="{FF2B5EF4-FFF2-40B4-BE49-F238E27FC236}">
                <a16:creationId xmlns:a16="http://schemas.microsoft.com/office/drawing/2014/main" id="{5F441E47-638E-484F-9F05-E289F29A4FB5}"/>
              </a:ext>
            </a:extLst>
          </p:cNvPr>
          <p:cNvSpPr txBox="1"/>
          <p:nvPr/>
        </p:nvSpPr>
        <p:spPr>
          <a:xfrm>
            <a:off x="6705600" y="2382253"/>
            <a:ext cx="3276600" cy="369332"/>
          </a:xfrm>
          <a:prstGeom prst="rect">
            <a:avLst/>
          </a:prstGeom>
          <a:noFill/>
        </p:spPr>
        <p:txBody>
          <a:bodyPr wrap="square" rtlCol="0">
            <a:spAutoFit/>
          </a:bodyPr>
          <a:lstStyle/>
          <a:p>
            <a:r>
              <a:rPr lang="en-US" b="1">
                <a:solidFill>
                  <a:sysClr val="windowText" lastClr="000000">
                    <a:lumMod val="65000"/>
                    <a:lumOff val="35000"/>
                  </a:sysClr>
                </a:solidFill>
                <a:latin typeface="Calibri"/>
              </a:rPr>
              <a:t>2000-Current SRS payments</a:t>
            </a:r>
            <a:endParaRPr lang="en-US" dirty="0">
              <a:solidFill>
                <a:prstClr val="black"/>
              </a:solidFill>
              <a:latin typeface="Calibri"/>
            </a:endParaRPr>
          </a:p>
        </p:txBody>
      </p:sp>
      <p:sp>
        <p:nvSpPr>
          <p:cNvPr id="8" name="TextBox 7">
            <a:extLst>
              <a:ext uri="{FF2B5EF4-FFF2-40B4-BE49-F238E27FC236}">
                <a16:creationId xmlns:a16="http://schemas.microsoft.com/office/drawing/2014/main" id="{AA52D44C-9ACA-4E2B-9E5B-15DF7F59E5DF}"/>
              </a:ext>
            </a:extLst>
          </p:cNvPr>
          <p:cNvSpPr txBox="1"/>
          <p:nvPr/>
        </p:nvSpPr>
        <p:spPr>
          <a:xfrm>
            <a:off x="2421622" y="992489"/>
            <a:ext cx="3733800" cy="646331"/>
          </a:xfrm>
          <a:prstGeom prst="rect">
            <a:avLst/>
          </a:prstGeom>
          <a:noFill/>
        </p:spPr>
        <p:txBody>
          <a:bodyPr wrap="square" rtlCol="0">
            <a:spAutoFit/>
          </a:bodyPr>
          <a:lstStyle/>
          <a:p>
            <a:r>
              <a:rPr lang="en-US" b="1" dirty="0">
                <a:solidFill>
                  <a:sysClr val="windowText" lastClr="000000">
                    <a:lumMod val="65000"/>
                    <a:lumOff val="35000"/>
                  </a:sysClr>
                </a:solidFill>
                <a:latin typeface="Calibri"/>
              </a:rPr>
              <a:t>1986-1999 = Timber Receipts @ 25%</a:t>
            </a:r>
            <a:br>
              <a:rPr lang="en-US" dirty="0">
                <a:solidFill>
                  <a:sysClr val="windowText" lastClr="000000">
                    <a:lumMod val="65000"/>
                    <a:lumOff val="35000"/>
                  </a:sysClr>
                </a:solidFill>
                <a:latin typeface="Calibri"/>
              </a:rPr>
            </a:br>
            <a:endParaRPr lang="en-US" dirty="0">
              <a:solidFill>
                <a:prstClr val="black"/>
              </a:solidFill>
              <a:latin typeface="Calibri"/>
            </a:endParaRPr>
          </a:p>
        </p:txBody>
      </p:sp>
      <p:cxnSp>
        <p:nvCxnSpPr>
          <p:cNvPr id="9" name="Straight Arrow Connector 8">
            <a:extLst>
              <a:ext uri="{FF2B5EF4-FFF2-40B4-BE49-F238E27FC236}">
                <a16:creationId xmlns:a16="http://schemas.microsoft.com/office/drawing/2014/main" id="{780248EA-2557-4E28-9025-E830FA0EB473}"/>
              </a:ext>
            </a:extLst>
          </p:cNvPr>
          <p:cNvCxnSpPr/>
          <p:nvPr/>
        </p:nvCxnSpPr>
        <p:spPr>
          <a:xfrm>
            <a:off x="6040073" y="3942826"/>
            <a:ext cx="0" cy="255025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3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1661-8E2B-4760-BDD7-3CDD0B613B24}"/>
              </a:ext>
            </a:extLst>
          </p:cNvPr>
          <p:cNvSpPr>
            <a:spLocks noGrp="1"/>
          </p:cNvSpPr>
          <p:nvPr>
            <p:ph type="title"/>
          </p:nvPr>
        </p:nvSpPr>
        <p:spPr>
          <a:xfrm>
            <a:off x="838200" y="365126"/>
            <a:ext cx="10515600" cy="443258"/>
          </a:xfrm>
        </p:spPr>
        <p:txBody>
          <a:bodyPr>
            <a:normAutofit fontScale="90000"/>
          </a:bodyPr>
          <a:lstStyle/>
          <a:p>
            <a:pPr algn="ctr"/>
            <a:r>
              <a:rPr lang="en-US" sz="3100" b="1" dirty="0"/>
              <a:t>Skamania County Current Expense Budget: </a:t>
            </a:r>
            <a:r>
              <a:rPr lang="en-US" sz="3600" b="1" i="1" dirty="0">
                <a:solidFill>
                  <a:srgbClr val="0070C0"/>
                </a:solidFill>
              </a:rPr>
              <a:t>REVENUE</a:t>
            </a:r>
            <a:r>
              <a:rPr lang="en-US" sz="3600" b="1" dirty="0"/>
              <a:t> </a:t>
            </a:r>
            <a:r>
              <a:rPr lang="en-US" sz="3100" b="1" dirty="0"/>
              <a:t>Sources – 2018</a:t>
            </a:r>
            <a:br>
              <a:rPr lang="en-US" sz="2400" b="1" dirty="0"/>
            </a:br>
            <a:r>
              <a:rPr lang="en-US" sz="2400" b="1" dirty="0"/>
              <a:t>$</a:t>
            </a:r>
            <a:r>
              <a:rPr lang="en-US" sz="3100" b="1" dirty="0"/>
              <a:t>13,082,252</a:t>
            </a:r>
          </a:p>
        </p:txBody>
      </p:sp>
      <p:graphicFrame>
        <p:nvGraphicFramePr>
          <p:cNvPr id="12" name="Chart 11">
            <a:extLst>
              <a:ext uri="{FF2B5EF4-FFF2-40B4-BE49-F238E27FC236}">
                <a16:creationId xmlns:a16="http://schemas.microsoft.com/office/drawing/2014/main" id="{A10F89FF-4A79-42AB-9F5A-26F46EBDD149}"/>
              </a:ext>
            </a:extLst>
          </p:cNvPr>
          <p:cNvGraphicFramePr>
            <a:graphicFrameLocks/>
          </p:cNvGraphicFramePr>
          <p:nvPr>
            <p:extLst>
              <p:ext uri="{D42A27DB-BD31-4B8C-83A1-F6EECF244321}">
                <p14:modId xmlns:p14="http://schemas.microsoft.com/office/powerpoint/2010/main" val="1188841035"/>
              </p:ext>
            </p:extLst>
          </p:nvPr>
        </p:nvGraphicFramePr>
        <p:xfrm>
          <a:off x="136124" y="808384"/>
          <a:ext cx="12192000" cy="61560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60CA5637-DF54-43AF-B106-F84DC98B2ADA}"/>
              </a:ext>
            </a:extLst>
          </p:cNvPr>
          <p:cNvSpPr txBox="1"/>
          <p:nvPr/>
        </p:nvSpPr>
        <p:spPr>
          <a:xfrm>
            <a:off x="9428085" y="1749287"/>
            <a:ext cx="2627791" cy="1938992"/>
          </a:xfrm>
          <a:prstGeom prst="rect">
            <a:avLst/>
          </a:prstGeom>
          <a:noFill/>
        </p:spPr>
        <p:txBody>
          <a:bodyPr wrap="square" rtlCol="0">
            <a:spAutoFit/>
          </a:bodyPr>
          <a:lstStyle/>
          <a:p>
            <a:r>
              <a:rPr lang="en-US" sz="1200" b="1" dirty="0"/>
              <a:t>Private Holdings Harvest Tax</a:t>
            </a:r>
          </a:p>
          <a:p>
            <a:r>
              <a:rPr lang="en-US" sz="1200" b="1" dirty="0"/>
              <a:t>PILT Rock Cove</a:t>
            </a:r>
          </a:p>
          <a:p>
            <a:r>
              <a:rPr lang="en-US" sz="1200" b="1" dirty="0"/>
              <a:t>PILT  CRGNSA   (Gorge FS)</a:t>
            </a:r>
          </a:p>
          <a:p>
            <a:r>
              <a:rPr lang="en-US" sz="1200" b="1" dirty="0"/>
              <a:t>Federal Forest Funds (Timber receipts)</a:t>
            </a:r>
          </a:p>
          <a:p>
            <a:r>
              <a:rPr lang="en-US" sz="1200" b="1" dirty="0"/>
              <a:t>PILT Fed</a:t>
            </a:r>
          </a:p>
          <a:p>
            <a:r>
              <a:rPr lang="en-US" sz="1200" b="1" dirty="0"/>
              <a:t>PILT -Fed  USFW</a:t>
            </a:r>
          </a:p>
          <a:p>
            <a:r>
              <a:rPr lang="en-US" sz="1200" b="1" dirty="0"/>
              <a:t>Timber Sale ST  Forest BD Purchase</a:t>
            </a:r>
          </a:p>
          <a:p>
            <a:r>
              <a:rPr lang="en-US" sz="1200" b="1" dirty="0"/>
              <a:t>DNR PILT  State NRCA</a:t>
            </a:r>
          </a:p>
          <a:p>
            <a:r>
              <a:rPr lang="en-US" sz="1200" b="1" dirty="0"/>
              <a:t>DNR State Forest Board Encumbered</a:t>
            </a:r>
          </a:p>
          <a:p>
            <a:r>
              <a:rPr lang="en-US" sz="1200" b="1" dirty="0"/>
              <a:t>DNR Timber Sale-State Forest Transfer</a:t>
            </a:r>
          </a:p>
        </p:txBody>
      </p:sp>
    </p:spTree>
    <p:extLst>
      <p:ext uri="{BB962C8B-B14F-4D97-AF65-F5344CB8AC3E}">
        <p14:creationId xmlns:p14="http://schemas.microsoft.com/office/powerpoint/2010/main" val="30805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Skamania County Employees </a:t>
            </a:r>
          </a:p>
        </p:txBody>
      </p:sp>
      <p:graphicFrame>
        <p:nvGraphicFramePr>
          <p:cNvPr id="5" name="Content Placeholder 4"/>
          <p:cNvGraphicFramePr>
            <a:graphicFrameLocks noGrp="1"/>
          </p:cNvGraphicFramePr>
          <p:nvPr>
            <p:ph idx="1"/>
            <p:extLst/>
          </p:nvPr>
        </p:nvGraphicFramePr>
        <p:xfrm>
          <a:off x="1981200" y="160020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8737600" y="6356351"/>
            <a:ext cx="2766828" cy="365125"/>
          </a:xfrm>
        </p:spPr>
        <p:txBody>
          <a:bodyPr/>
          <a:lstStyle/>
          <a:p>
            <a:pPr>
              <a:defRPr/>
            </a:pPr>
            <a:fld id="{4AA1BEE5-9576-459D-A527-9387C15E33E0}" type="slidenum">
              <a:rPr lang="en-US">
                <a:solidFill>
                  <a:prstClr val="black"/>
                </a:solidFill>
                <a:latin typeface="Arial"/>
              </a:rPr>
              <a:pPr>
                <a:defRPr/>
              </a:pPr>
              <a:t>13</a:t>
            </a:fld>
            <a:endParaRPr lang="en-US" dirty="0">
              <a:solidFill>
                <a:prstClr val="black"/>
              </a:solidFill>
              <a:latin typeface="Arial"/>
            </a:endParaRPr>
          </a:p>
        </p:txBody>
      </p:sp>
      <p:graphicFrame>
        <p:nvGraphicFramePr>
          <p:cNvPr id="6" name="Chart 5"/>
          <p:cNvGraphicFramePr>
            <a:graphicFrameLocks/>
          </p:cNvGraphicFramePr>
          <p:nvPr>
            <p:extLst/>
          </p:nvPr>
        </p:nvGraphicFramePr>
        <p:xfrm>
          <a:off x="1905000" y="1143000"/>
          <a:ext cx="8382000" cy="518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56735641"/>
              </p:ext>
            </p:extLst>
          </p:nvPr>
        </p:nvGraphicFramePr>
        <p:xfrm>
          <a:off x="1752600" y="1066800"/>
          <a:ext cx="8610600" cy="5410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590804" y="6292341"/>
            <a:ext cx="5029197" cy="307777"/>
          </a:xfrm>
          <a:prstGeom prst="rect">
            <a:avLst/>
          </a:prstGeom>
          <a:noFill/>
        </p:spPr>
        <p:txBody>
          <a:bodyPr wrap="square" rtlCol="0">
            <a:spAutoFit/>
          </a:bodyPr>
          <a:lstStyle/>
          <a:p>
            <a:r>
              <a:rPr lang="en-US" sz="1400" dirty="0">
                <a:solidFill>
                  <a:prstClr val="black"/>
                </a:solidFill>
                <a:latin typeface="Arial"/>
              </a:rPr>
              <a:t>Skamania County Auditors Office – Current Expense Budget</a:t>
            </a:r>
          </a:p>
        </p:txBody>
      </p:sp>
      <p:sp>
        <p:nvSpPr>
          <p:cNvPr id="3" name="TextBox 2"/>
          <p:cNvSpPr txBox="1"/>
          <p:nvPr/>
        </p:nvSpPr>
        <p:spPr>
          <a:xfrm>
            <a:off x="1752600" y="6292334"/>
            <a:ext cx="304800" cy="400110"/>
          </a:xfrm>
          <a:prstGeom prst="rect">
            <a:avLst/>
          </a:prstGeom>
          <a:noFill/>
        </p:spPr>
        <p:txBody>
          <a:bodyPr wrap="square" rtlCol="0">
            <a:spAutoFit/>
          </a:bodyPr>
          <a:lstStyle/>
          <a:p>
            <a:r>
              <a:rPr lang="en-US" sz="2000" b="1" dirty="0">
                <a:solidFill>
                  <a:prstClr val="black"/>
                </a:solidFill>
                <a:latin typeface="Arial"/>
              </a:rPr>
              <a:t>T</a:t>
            </a:r>
          </a:p>
        </p:txBody>
      </p:sp>
    </p:spTree>
    <p:extLst>
      <p:ext uri="{BB962C8B-B14F-4D97-AF65-F5344CB8AC3E}">
        <p14:creationId xmlns:p14="http://schemas.microsoft.com/office/powerpoint/2010/main" val="38811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74638"/>
            <a:ext cx="8763000" cy="1143000"/>
          </a:xfrm>
        </p:spPr>
        <p:txBody>
          <a:bodyPr>
            <a:normAutofit fontScale="90000"/>
          </a:bodyPr>
          <a:lstStyle/>
          <a:p>
            <a:r>
              <a:rPr lang="en-US" sz="3600" dirty="0"/>
              <a:t>Weekly Wages by County</a:t>
            </a:r>
            <a:br>
              <a:rPr lang="en-US" sz="3600" dirty="0"/>
            </a:br>
            <a:r>
              <a:rPr lang="en-US" sz="2700" dirty="0"/>
              <a:t>Skamania County Average is 58% of Washington State Average</a:t>
            </a:r>
          </a:p>
        </p:txBody>
      </p:sp>
      <p:graphicFrame>
        <p:nvGraphicFramePr>
          <p:cNvPr id="6" name="Content Placeholder 5"/>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28306" y="6324600"/>
            <a:ext cx="6849094" cy="369332"/>
          </a:xfrm>
          <a:prstGeom prst="rect">
            <a:avLst/>
          </a:prstGeom>
          <a:noFill/>
        </p:spPr>
        <p:txBody>
          <a:bodyPr wrap="square" rtlCol="0">
            <a:spAutoFit/>
          </a:bodyPr>
          <a:lstStyle/>
          <a:p>
            <a:r>
              <a:rPr lang="en-US" dirty="0">
                <a:solidFill>
                  <a:prstClr val="black"/>
                </a:solidFill>
                <a:latin typeface="Arial"/>
              </a:rPr>
              <a:t>Skamania County wages rank 37th of 39 Washington Counties </a:t>
            </a:r>
          </a:p>
        </p:txBody>
      </p:sp>
      <p:sp>
        <p:nvSpPr>
          <p:cNvPr id="3" name="Slide Number Placeholder 2">
            <a:extLst>
              <a:ext uri="{FF2B5EF4-FFF2-40B4-BE49-F238E27FC236}">
                <a16:creationId xmlns:a16="http://schemas.microsoft.com/office/drawing/2014/main" id="{7A38A0A8-11A2-481B-AF41-609969FD8B3A}"/>
              </a:ext>
            </a:extLst>
          </p:cNvPr>
          <p:cNvSpPr>
            <a:spLocks noGrp="1"/>
          </p:cNvSpPr>
          <p:nvPr>
            <p:ph type="sldNum" sz="quarter" idx="12"/>
          </p:nvPr>
        </p:nvSpPr>
        <p:spPr/>
        <p:txBody>
          <a:bodyPr/>
          <a:lstStyle/>
          <a:p>
            <a:fld id="{1540E1A0-8C50-4685-AFB9-4D484BA7979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84596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Per Capita Annual Spend Comparison </a:t>
            </a:r>
            <a:br>
              <a:rPr lang="en-US" sz="3600" dirty="0"/>
            </a:br>
            <a:r>
              <a:rPr lang="en-US" sz="3600" dirty="0"/>
              <a:t>       </a:t>
            </a:r>
            <a:r>
              <a:rPr lang="en-US" sz="2700" dirty="0"/>
              <a:t>A measure of Economic Strength</a:t>
            </a:r>
            <a:br>
              <a:rPr lang="en-US" sz="3600" dirty="0"/>
            </a:br>
            <a:endParaRPr lang="en-US" sz="3600" dirty="0"/>
          </a:p>
        </p:txBody>
      </p:sp>
      <p:sp>
        <p:nvSpPr>
          <p:cNvPr id="4" name="Slide Number Placeholder 3"/>
          <p:cNvSpPr>
            <a:spLocks noGrp="1"/>
          </p:cNvSpPr>
          <p:nvPr>
            <p:ph type="sldNum" sz="quarter" idx="12"/>
          </p:nvPr>
        </p:nvSpPr>
        <p:spPr/>
        <p:txBody>
          <a:bodyPr/>
          <a:lstStyle/>
          <a:p>
            <a:fld id="{A282BF42-EDC9-4D14-B1ED-25B6217431FA}" type="slidenum">
              <a:rPr lang="en-US">
                <a:solidFill>
                  <a:prstClr val="black">
                    <a:tint val="75000"/>
                  </a:prstClr>
                </a:solidFill>
                <a:latin typeface="Arial"/>
              </a:rPr>
              <a:pPr/>
              <a:t>15</a:t>
            </a:fld>
            <a:endParaRPr lang="en-US" dirty="0">
              <a:solidFill>
                <a:prstClr val="black">
                  <a:tint val="75000"/>
                </a:prstClr>
              </a:solidFill>
              <a:latin typeface="Arial"/>
            </a:endParaRPr>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28800" y="6400801"/>
            <a:ext cx="5486400" cy="307777"/>
          </a:xfrm>
          <a:prstGeom prst="rect">
            <a:avLst/>
          </a:prstGeom>
          <a:noFill/>
        </p:spPr>
        <p:txBody>
          <a:bodyPr wrap="square" rtlCol="0">
            <a:spAutoFit/>
          </a:bodyPr>
          <a:lstStyle/>
          <a:p>
            <a:r>
              <a:rPr lang="en-US" sz="1400" dirty="0">
                <a:solidFill>
                  <a:prstClr val="black"/>
                </a:solidFill>
                <a:latin typeface="Arial"/>
              </a:rPr>
              <a:t>Washington State Dept. of Employment Security &amp; BLS -2015   </a:t>
            </a:r>
          </a:p>
        </p:txBody>
      </p:sp>
    </p:spTree>
    <p:extLst>
      <p:ext uri="{BB962C8B-B14F-4D97-AF65-F5344CB8AC3E}">
        <p14:creationId xmlns:p14="http://schemas.microsoft.com/office/powerpoint/2010/main" val="389600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B472-E8B8-4527-9FDC-72F8A33451A1}"/>
              </a:ext>
            </a:extLst>
          </p:cNvPr>
          <p:cNvSpPr>
            <a:spLocks noGrp="1"/>
          </p:cNvSpPr>
          <p:nvPr>
            <p:ph type="title"/>
          </p:nvPr>
        </p:nvSpPr>
        <p:spPr/>
        <p:txBody>
          <a:bodyPr/>
          <a:lstStyle/>
          <a:p>
            <a:r>
              <a:rPr lang="en-US" dirty="0"/>
              <a:t>Current Situations</a:t>
            </a:r>
          </a:p>
        </p:txBody>
      </p:sp>
      <p:sp>
        <p:nvSpPr>
          <p:cNvPr id="3" name="Content Placeholder 2">
            <a:extLst>
              <a:ext uri="{FF2B5EF4-FFF2-40B4-BE49-F238E27FC236}">
                <a16:creationId xmlns:a16="http://schemas.microsoft.com/office/drawing/2014/main" id="{37BCA2E1-3399-4649-B806-A6DC900C8E3A}"/>
              </a:ext>
            </a:extLst>
          </p:cNvPr>
          <p:cNvSpPr>
            <a:spLocks noGrp="1"/>
          </p:cNvSpPr>
          <p:nvPr>
            <p:ph idx="1"/>
          </p:nvPr>
        </p:nvSpPr>
        <p:spPr/>
        <p:txBody>
          <a:bodyPr>
            <a:normAutofit/>
          </a:bodyPr>
          <a:lstStyle/>
          <a:p>
            <a:r>
              <a:rPr lang="en-US" dirty="0"/>
              <a:t>SRS </a:t>
            </a:r>
          </a:p>
          <a:p>
            <a:pPr lvl="1"/>
            <a:r>
              <a:rPr lang="en-US" dirty="0"/>
              <a:t>Last payment approved for 2018 </a:t>
            </a:r>
            <a:r>
              <a:rPr lang="en-US" sz="1800" dirty="0"/>
              <a:t>(Payment due by April?)</a:t>
            </a:r>
          </a:p>
          <a:p>
            <a:pPr lvl="2"/>
            <a:r>
              <a:rPr lang="en-US" dirty="0"/>
              <a:t>SRS Title II and III payments intact</a:t>
            </a:r>
          </a:p>
          <a:p>
            <a:pPr lvl="1"/>
            <a:r>
              <a:rPr lang="en-US" dirty="0">
                <a:solidFill>
                  <a:prstClr val="black"/>
                </a:solidFill>
              </a:rPr>
              <a:t>Counties and Schools currently lobbying for extension</a:t>
            </a:r>
          </a:p>
          <a:p>
            <a:pPr lvl="1"/>
            <a:r>
              <a:rPr lang="en-US" dirty="0">
                <a:solidFill>
                  <a:prstClr val="black"/>
                </a:solidFill>
              </a:rPr>
              <a:t>Supported by NACO, NEA and many others</a:t>
            </a:r>
          </a:p>
          <a:p>
            <a:pPr lvl="1"/>
            <a:r>
              <a:rPr lang="en-US" dirty="0">
                <a:solidFill>
                  <a:prstClr val="black"/>
                </a:solidFill>
              </a:rPr>
              <a:t>Future unknown</a:t>
            </a:r>
          </a:p>
          <a:p>
            <a:pPr lvl="1"/>
            <a:r>
              <a:rPr lang="en-US" dirty="0">
                <a:solidFill>
                  <a:prstClr val="black"/>
                </a:solidFill>
              </a:rPr>
              <a:t>For non-SRS counties that receive PILT funds, potentially smaller payments as more counties are getting a piece of the pie if SRS not approved.</a:t>
            </a:r>
          </a:p>
          <a:p>
            <a:pPr marL="914400" lvl="2" indent="0">
              <a:buNone/>
            </a:pPr>
            <a:endParaRPr lang="en-US" dirty="0"/>
          </a:p>
        </p:txBody>
      </p:sp>
      <p:sp>
        <p:nvSpPr>
          <p:cNvPr id="4" name="Slide Number Placeholder 3">
            <a:extLst>
              <a:ext uri="{FF2B5EF4-FFF2-40B4-BE49-F238E27FC236}">
                <a16:creationId xmlns:a16="http://schemas.microsoft.com/office/drawing/2014/main" id="{041A6C98-0908-4ACD-8EF1-4F95D75BF89C}"/>
              </a:ext>
            </a:extLst>
          </p:cNvPr>
          <p:cNvSpPr>
            <a:spLocks noGrp="1"/>
          </p:cNvSpPr>
          <p:nvPr>
            <p:ph type="sldNum" sz="quarter" idx="12"/>
          </p:nvPr>
        </p:nvSpPr>
        <p:spPr/>
        <p:txBody>
          <a:bodyPr/>
          <a:lstStyle/>
          <a:p>
            <a:fld id="{1540E1A0-8C50-4685-AFB9-4D484BA7979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98264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EBCD-AFAC-495B-B3AA-63476D489AFE}"/>
              </a:ext>
            </a:extLst>
          </p:cNvPr>
          <p:cNvSpPr>
            <a:spLocks noGrp="1"/>
          </p:cNvSpPr>
          <p:nvPr>
            <p:ph type="title"/>
          </p:nvPr>
        </p:nvSpPr>
        <p:spPr/>
        <p:txBody>
          <a:bodyPr/>
          <a:lstStyle/>
          <a:p>
            <a:r>
              <a:rPr lang="en-US" dirty="0"/>
              <a:t>Current Situation 2</a:t>
            </a:r>
          </a:p>
        </p:txBody>
      </p:sp>
      <p:sp>
        <p:nvSpPr>
          <p:cNvPr id="3" name="Content Placeholder 2">
            <a:extLst>
              <a:ext uri="{FF2B5EF4-FFF2-40B4-BE49-F238E27FC236}">
                <a16:creationId xmlns:a16="http://schemas.microsoft.com/office/drawing/2014/main" id="{CA4094FD-6DE4-45E9-A603-D27F32AEB926}"/>
              </a:ext>
            </a:extLst>
          </p:cNvPr>
          <p:cNvSpPr>
            <a:spLocks noGrp="1"/>
          </p:cNvSpPr>
          <p:nvPr>
            <p:ph idx="1"/>
          </p:nvPr>
        </p:nvSpPr>
        <p:spPr/>
        <p:txBody>
          <a:bodyPr>
            <a:normAutofit/>
          </a:bodyPr>
          <a:lstStyle/>
          <a:p>
            <a:r>
              <a:rPr lang="en-US" sz="2800" dirty="0"/>
              <a:t>Stewardship sales now approaching 50% of harvests on many forests, if SRS not approved, timber sale receipts are reduced.</a:t>
            </a:r>
          </a:p>
          <a:p>
            <a:r>
              <a:rPr lang="en-US" sz="2800" dirty="0"/>
              <a:t>GNA Activities (Good Neighbor Authority) increasing, but currently no revenue stream for Counties (150+ now in play)</a:t>
            </a:r>
          </a:p>
          <a:p>
            <a:r>
              <a:rPr lang="en-US" sz="2800" dirty="0"/>
              <a:t>Newly announced “</a:t>
            </a:r>
            <a:r>
              <a:rPr lang="en-US" sz="2800" i="1" dirty="0"/>
              <a:t>Shared Stewardship Program</a:t>
            </a:r>
            <a:r>
              <a:rPr lang="en-US" sz="2800" dirty="0"/>
              <a:t>” focus on Fire Management</a:t>
            </a:r>
          </a:p>
          <a:p>
            <a:r>
              <a:rPr lang="en-US" sz="2800" dirty="0"/>
              <a:t>Recent Wyden-Crapo legislation is idle</a:t>
            </a:r>
          </a:p>
          <a:p>
            <a:pPr lvl="1"/>
            <a:r>
              <a:rPr lang="en-US" sz="2000" dirty="0"/>
              <a:t>Forest Management for Rural Stability Act of 2018</a:t>
            </a:r>
          </a:p>
          <a:p>
            <a:pPr lvl="1"/>
            <a:r>
              <a:rPr lang="en-US" sz="2000" dirty="0"/>
              <a:t>Should we support it?</a:t>
            </a:r>
          </a:p>
        </p:txBody>
      </p:sp>
      <p:sp>
        <p:nvSpPr>
          <p:cNvPr id="4" name="Slide Number Placeholder 3">
            <a:extLst>
              <a:ext uri="{FF2B5EF4-FFF2-40B4-BE49-F238E27FC236}">
                <a16:creationId xmlns:a16="http://schemas.microsoft.com/office/drawing/2014/main" id="{388559A8-C316-44D7-8638-2915F6C0858C}"/>
              </a:ext>
            </a:extLst>
          </p:cNvPr>
          <p:cNvSpPr>
            <a:spLocks noGrp="1"/>
          </p:cNvSpPr>
          <p:nvPr>
            <p:ph type="sldNum" sz="quarter" idx="12"/>
          </p:nvPr>
        </p:nvSpPr>
        <p:spPr/>
        <p:txBody>
          <a:bodyPr/>
          <a:lstStyle/>
          <a:p>
            <a:fld id="{1540E1A0-8C50-4685-AFB9-4D484BA7979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9780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9C2-2415-42DE-B9F1-D4E167BE8D10}"/>
              </a:ext>
            </a:extLst>
          </p:cNvPr>
          <p:cNvSpPr>
            <a:spLocks noGrp="1"/>
          </p:cNvSpPr>
          <p:nvPr>
            <p:ph type="title"/>
          </p:nvPr>
        </p:nvSpPr>
        <p:spPr/>
        <p:txBody>
          <a:bodyPr/>
          <a:lstStyle/>
          <a:p>
            <a:r>
              <a:rPr lang="en-US" dirty="0"/>
              <a:t>Possible solutions?</a:t>
            </a:r>
          </a:p>
        </p:txBody>
      </p:sp>
      <p:sp>
        <p:nvSpPr>
          <p:cNvPr id="3" name="Content Placeholder 2">
            <a:extLst>
              <a:ext uri="{FF2B5EF4-FFF2-40B4-BE49-F238E27FC236}">
                <a16:creationId xmlns:a16="http://schemas.microsoft.com/office/drawing/2014/main" id="{D575CAE9-8993-43B0-A4D7-2108B29A7D0C}"/>
              </a:ext>
            </a:extLst>
          </p:cNvPr>
          <p:cNvSpPr>
            <a:spLocks noGrp="1"/>
          </p:cNvSpPr>
          <p:nvPr>
            <p:ph idx="1"/>
          </p:nvPr>
        </p:nvSpPr>
        <p:spPr/>
        <p:txBody>
          <a:bodyPr>
            <a:normAutofit/>
          </a:bodyPr>
          <a:lstStyle/>
          <a:p>
            <a:r>
              <a:rPr lang="en-US" sz="2400" dirty="0"/>
              <a:t>Is there a balanced approach?</a:t>
            </a:r>
          </a:p>
          <a:p>
            <a:pPr lvl="1"/>
            <a:r>
              <a:rPr lang="en-US" sz="2000" dirty="0"/>
              <a:t>Is there a way to replace SRS with a program that also benefits the distressed counties timber infrastructure.  </a:t>
            </a:r>
          </a:p>
          <a:p>
            <a:r>
              <a:rPr lang="en-US" sz="2400" dirty="0"/>
              <a:t>Explore ways to work with the FS to find solutions to take to Congress.</a:t>
            </a:r>
          </a:p>
          <a:p>
            <a:r>
              <a:rPr lang="en-US" sz="2400" dirty="0"/>
              <a:t>Is it possible to make-up the Arrearage?    </a:t>
            </a:r>
            <a:r>
              <a:rPr lang="en-US" sz="1800" dirty="0"/>
              <a:t>Gifford Pinchot Example</a:t>
            </a:r>
          </a:p>
          <a:p>
            <a:pPr lvl="4"/>
            <a:r>
              <a:rPr lang="en-US" sz="1600" dirty="0"/>
              <a:t>Original ASQ = 52 Million BFY</a:t>
            </a:r>
          </a:p>
          <a:p>
            <a:pPr lvl="4"/>
            <a:r>
              <a:rPr lang="en-US" sz="1600" dirty="0"/>
              <a:t>52 MBFY X 22 Yr.	1,144,000,000  BF</a:t>
            </a:r>
          </a:p>
          <a:p>
            <a:pPr lvl="4"/>
            <a:r>
              <a:rPr lang="en-US" sz="1600" dirty="0"/>
              <a:t>Actual  = 		   </a:t>
            </a:r>
            <a:r>
              <a:rPr lang="en-US" sz="1600" u="sng" dirty="0"/>
              <a:t>451,000,000   BF</a:t>
            </a:r>
          </a:p>
          <a:p>
            <a:pPr lvl="4"/>
            <a:r>
              <a:rPr lang="en-US" sz="1600" u="sng" dirty="0"/>
              <a:t>Shortfall</a:t>
            </a:r>
            <a:r>
              <a:rPr lang="en-US" sz="1600" dirty="0"/>
              <a:t>  =		   693,000,000   BF</a:t>
            </a:r>
            <a:endParaRPr lang="en-US" sz="1600" u="sng" dirty="0"/>
          </a:p>
          <a:p>
            <a:r>
              <a:rPr lang="en-US" sz="2400" dirty="0"/>
              <a:t>Be pro-active in understanding current or proposed legislation </a:t>
            </a:r>
          </a:p>
          <a:p>
            <a:pPr lvl="1"/>
            <a:r>
              <a:rPr lang="en-US" sz="2000" dirty="0"/>
              <a:t>E.g.  Wyden/Crapo Bill</a:t>
            </a:r>
          </a:p>
          <a:p>
            <a:endParaRPr lang="en-US" sz="2400" dirty="0"/>
          </a:p>
          <a:p>
            <a:pPr lvl="1"/>
            <a:endParaRPr lang="en-US" sz="2000" dirty="0"/>
          </a:p>
        </p:txBody>
      </p:sp>
      <p:sp>
        <p:nvSpPr>
          <p:cNvPr id="4" name="Slide Number Placeholder 3">
            <a:extLst>
              <a:ext uri="{FF2B5EF4-FFF2-40B4-BE49-F238E27FC236}">
                <a16:creationId xmlns:a16="http://schemas.microsoft.com/office/drawing/2014/main" id="{F8697430-7290-4BA0-B9FD-4AD3C1B88DF9}"/>
              </a:ext>
            </a:extLst>
          </p:cNvPr>
          <p:cNvSpPr>
            <a:spLocks noGrp="1"/>
          </p:cNvSpPr>
          <p:nvPr>
            <p:ph type="sldNum" sz="quarter" idx="12"/>
          </p:nvPr>
        </p:nvSpPr>
        <p:spPr/>
        <p:txBody>
          <a:bodyPr/>
          <a:lstStyle/>
          <a:p>
            <a:fld id="{1540E1A0-8C50-4685-AFB9-4D484BA7979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90352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3A6F-54E7-4088-BA7A-02988E6F5B5E}"/>
              </a:ext>
            </a:extLst>
          </p:cNvPr>
          <p:cNvSpPr>
            <a:spLocks noGrp="1"/>
          </p:cNvSpPr>
          <p:nvPr>
            <p:ph type="title"/>
          </p:nvPr>
        </p:nvSpPr>
        <p:spPr>
          <a:xfrm>
            <a:off x="838200" y="727788"/>
            <a:ext cx="10515600" cy="962900"/>
          </a:xfrm>
        </p:spPr>
        <p:txBody>
          <a:bodyPr>
            <a:normAutofit fontScale="90000"/>
          </a:bodyPr>
          <a:lstStyle/>
          <a:p>
            <a:pPr algn="ctr"/>
            <a:r>
              <a:rPr lang="en-US" sz="3600" dirty="0">
                <a:solidFill>
                  <a:srgbClr val="D16349">
                    <a:lumMod val="50000"/>
                  </a:srgbClr>
                </a:solidFill>
              </a:rPr>
              <a:t>GPNF Annual Timber Yield -1970-2017</a:t>
            </a:r>
            <a:br>
              <a:rPr lang="en-US" sz="3600" dirty="0">
                <a:solidFill>
                  <a:srgbClr val="D16349">
                    <a:lumMod val="50000"/>
                  </a:srgbClr>
                </a:solidFill>
              </a:rPr>
            </a:br>
            <a:r>
              <a:rPr lang="en-US" sz="3600" dirty="0">
                <a:solidFill>
                  <a:srgbClr val="D16349">
                    <a:lumMod val="50000"/>
                  </a:srgbClr>
                </a:solidFill>
              </a:rPr>
              <a:t>Past – Present and Future Potential</a:t>
            </a:r>
            <a:br>
              <a:rPr lang="en-US" sz="3600" dirty="0">
                <a:solidFill>
                  <a:srgbClr val="D16349">
                    <a:lumMod val="50000"/>
                  </a:srgbClr>
                </a:solidFill>
              </a:rPr>
            </a:br>
            <a:r>
              <a:rPr lang="en-US" sz="2700" dirty="0">
                <a:solidFill>
                  <a:srgbClr val="D16349">
                    <a:lumMod val="50000"/>
                  </a:srgbClr>
                </a:solidFill>
              </a:rPr>
              <a:t>Average Harvest 1970-1996  = 326 million BF/yr.</a:t>
            </a:r>
            <a:br>
              <a:rPr lang="en-US" sz="2700" dirty="0">
                <a:solidFill>
                  <a:srgbClr val="D16349">
                    <a:lumMod val="50000"/>
                  </a:srgbClr>
                </a:solidFill>
              </a:rPr>
            </a:br>
            <a:r>
              <a:rPr lang="en-US" sz="2700" dirty="0">
                <a:solidFill>
                  <a:srgbClr val="D16349">
                    <a:lumMod val="50000"/>
                  </a:srgbClr>
                </a:solidFill>
              </a:rPr>
              <a:t>Average Harvest 1996- 2017 = 20.5 million BF/yr.</a:t>
            </a:r>
            <a:br>
              <a:rPr lang="en-US" dirty="0">
                <a:solidFill>
                  <a:srgbClr val="D16349">
                    <a:lumMod val="50000"/>
                  </a:srgbClr>
                </a:solidFill>
              </a:rPr>
            </a:br>
            <a:br>
              <a:rPr lang="en-US" sz="3200" dirty="0">
                <a:solidFill>
                  <a:srgbClr val="D16349">
                    <a:lumMod val="50000"/>
                  </a:srgbClr>
                </a:solidFill>
              </a:rPr>
            </a:br>
            <a:endParaRPr lang="en-US" dirty="0"/>
          </a:p>
        </p:txBody>
      </p:sp>
      <p:graphicFrame>
        <p:nvGraphicFramePr>
          <p:cNvPr id="4" name="Content Placeholder 3">
            <a:extLst>
              <a:ext uri="{FF2B5EF4-FFF2-40B4-BE49-F238E27FC236}">
                <a16:creationId xmlns:a16="http://schemas.microsoft.com/office/drawing/2014/main" id="{F73785BF-EB49-429D-BCEA-75B74A50F6AF}"/>
              </a:ext>
            </a:extLst>
          </p:cNvPr>
          <p:cNvGraphicFramePr>
            <a:graphicFrameLocks noGrp="1"/>
          </p:cNvGraphicFramePr>
          <p:nvPr>
            <p:ph idx="1"/>
            <p:extLst>
              <p:ext uri="{D42A27DB-BD31-4B8C-83A1-F6EECF244321}">
                <p14:modId xmlns:p14="http://schemas.microsoft.com/office/powerpoint/2010/main" val="2620127835"/>
              </p:ext>
            </p:extLst>
          </p:nvPr>
        </p:nvGraphicFramePr>
        <p:xfrm>
          <a:off x="847531" y="1652530"/>
          <a:ext cx="10515600" cy="448711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FF13FB06-3D17-476D-9A90-ED20B20F0A57}"/>
              </a:ext>
            </a:extLst>
          </p:cNvPr>
          <p:cNvCxnSpPr/>
          <p:nvPr/>
        </p:nvCxnSpPr>
        <p:spPr>
          <a:xfrm>
            <a:off x="7348251" y="5431316"/>
            <a:ext cx="3767768" cy="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9D09BA-2F1E-40E9-B01F-7CEE05D380DF}"/>
              </a:ext>
            </a:extLst>
          </p:cNvPr>
          <p:cNvSpPr txBox="1"/>
          <p:nvPr/>
        </p:nvSpPr>
        <p:spPr>
          <a:xfrm>
            <a:off x="7855028" y="5089793"/>
            <a:ext cx="2996588" cy="369332"/>
          </a:xfrm>
          <a:prstGeom prst="rect">
            <a:avLst/>
          </a:prstGeom>
          <a:noFill/>
        </p:spPr>
        <p:txBody>
          <a:bodyPr wrap="square" rtlCol="0">
            <a:spAutoFit/>
          </a:bodyPr>
          <a:lstStyle/>
          <a:p>
            <a:r>
              <a:rPr lang="en-US" dirty="0">
                <a:solidFill>
                  <a:srgbClr val="C00000"/>
                </a:solidFill>
              </a:rPr>
              <a:t>Annual ASQ  = 52 Million BF</a:t>
            </a:r>
          </a:p>
        </p:txBody>
      </p:sp>
      <p:sp>
        <p:nvSpPr>
          <p:cNvPr id="3" name="Slide Number Placeholder 2">
            <a:extLst>
              <a:ext uri="{FF2B5EF4-FFF2-40B4-BE49-F238E27FC236}">
                <a16:creationId xmlns:a16="http://schemas.microsoft.com/office/drawing/2014/main" id="{69AB1E53-53B6-46F4-AF1D-5741D08C9DC3}"/>
              </a:ext>
            </a:extLst>
          </p:cNvPr>
          <p:cNvSpPr>
            <a:spLocks noGrp="1"/>
          </p:cNvSpPr>
          <p:nvPr>
            <p:ph type="sldNum" sz="quarter" idx="12"/>
          </p:nvPr>
        </p:nvSpPr>
        <p:spPr/>
        <p:txBody>
          <a:bodyPr/>
          <a:lstStyle/>
          <a:p>
            <a:fld id="{8172E7E8-2DF1-4B42-BE78-76361009CC4D}" type="slidenum">
              <a:rPr lang="en-US" smtClean="0"/>
              <a:t>19</a:t>
            </a:fld>
            <a:endParaRPr lang="en-US"/>
          </a:p>
        </p:txBody>
      </p:sp>
    </p:spTree>
    <p:extLst>
      <p:ext uri="{BB962C8B-B14F-4D97-AF65-F5344CB8AC3E}">
        <p14:creationId xmlns:p14="http://schemas.microsoft.com/office/powerpoint/2010/main" val="398272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Skamania County, WA</a:t>
            </a:r>
          </a:p>
        </p:txBody>
      </p:sp>
      <p:sp>
        <p:nvSpPr>
          <p:cNvPr id="4" name="Slide Number Placeholder 3"/>
          <p:cNvSpPr>
            <a:spLocks noGrp="1"/>
          </p:cNvSpPr>
          <p:nvPr>
            <p:ph type="sldNum" sz="quarter" idx="12"/>
          </p:nvPr>
        </p:nvSpPr>
        <p:spPr/>
        <p:txBody>
          <a:bodyPr/>
          <a:lstStyle/>
          <a:p>
            <a:fld id="{A282BF42-EDC9-4D14-B1ED-25B6217431FA}" type="slidenum">
              <a:rPr lang="en-US">
                <a:solidFill>
                  <a:prstClr val="black">
                    <a:tint val="75000"/>
                  </a:prstClr>
                </a:solidFill>
                <a:latin typeface="Calibri"/>
              </a:rPr>
              <a:pPr/>
              <a:t>2</a:t>
            </a:fld>
            <a:endParaRPr lang="en-US" dirty="0">
              <a:solidFill>
                <a:prstClr val="black">
                  <a:tint val="75000"/>
                </a:prstClr>
              </a:solidFill>
              <a:latin typeface="Calibri"/>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219201"/>
            <a:ext cx="7696200" cy="540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5195434" y="1219200"/>
            <a:ext cx="491413" cy="38557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7-Point Star 6"/>
          <p:cNvSpPr/>
          <p:nvPr/>
        </p:nvSpPr>
        <p:spPr>
          <a:xfrm flipV="1">
            <a:off x="4406900" y="5967294"/>
            <a:ext cx="228599" cy="184666"/>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TextBox 7"/>
          <p:cNvSpPr txBox="1"/>
          <p:nvPr/>
        </p:nvSpPr>
        <p:spPr>
          <a:xfrm>
            <a:off x="3048000" y="5844064"/>
            <a:ext cx="1295400" cy="369332"/>
          </a:xfrm>
          <a:prstGeom prst="rect">
            <a:avLst/>
          </a:prstGeom>
          <a:noFill/>
        </p:spPr>
        <p:txBody>
          <a:bodyPr wrap="square" rtlCol="0">
            <a:spAutoFit/>
          </a:bodyPr>
          <a:lstStyle/>
          <a:p>
            <a:r>
              <a:rPr lang="en-US" dirty="0">
                <a:solidFill>
                  <a:prstClr val="black"/>
                </a:solidFill>
                <a:latin typeface="Calibri"/>
              </a:rPr>
              <a:t>Vancouver</a:t>
            </a:r>
          </a:p>
        </p:txBody>
      </p:sp>
      <p:sp>
        <p:nvSpPr>
          <p:cNvPr id="9" name="7-Point Star 8"/>
          <p:cNvSpPr/>
          <p:nvPr/>
        </p:nvSpPr>
        <p:spPr>
          <a:xfrm>
            <a:off x="4267200" y="6213396"/>
            <a:ext cx="253998" cy="263604"/>
          </a:xfrm>
          <a:prstGeom prst="star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TextBox 9"/>
          <p:cNvSpPr txBox="1"/>
          <p:nvPr/>
        </p:nvSpPr>
        <p:spPr>
          <a:xfrm>
            <a:off x="2794000" y="6160532"/>
            <a:ext cx="1524000" cy="369332"/>
          </a:xfrm>
          <a:prstGeom prst="rect">
            <a:avLst/>
          </a:prstGeom>
          <a:noFill/>
        </p:spPr>
        <p:txBody>
          <a:bodyPr wrap="square" rtlCol="0">
            <a:spAutoFit/>
          </a:bodyPr>
          <a:lstStyle/>
          <a:p>
            <a:r>
              <a:rPr lang="en-US" dirty="0">
                <a:solidFill>
                  <a:prstClr val="black"/>
                </a:solidFill>
                <a:latin typeface="Calibri"/>
              </a:rPr>
              <a:t>Portland, OR</a:t>
            </a:r>
          </a:p>
        </p:txBody>
      </p:sp>
    </p:spTree>
    <p:extLst>
      <p:ext uri="{BB962C8B-B14F-4D97-AF65-F5344CB8AC3E}">
        <p14:creationId xmlns:p14="http://schemas.microsoft.com/office/powerpoint/2010/main" val="282398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739" y="990601"/>
            <a:ext cx="10431623" cy="2893100"/>
          </a:xfrm>
          <a:prstGeom prst="rect">
            <a:avLst/>
          </a:prstGeom>
        </p:spPr>
        <p:txBody>
          <a:bodyPr wrap="square">
            <a:spAutoFit/>
          </a:bodyPr>
          <a:lstStyle/>
          <a:p>
            <a:pPr fontAlgn="base"/>
            <a:r>
              <a:rPr lang="en-US" sz="2800" dirty="0">
                <a:solidFill>
                  <a:prstClr val="black"/>
                </a:solidFill>
                <a:latin typeface="Arial"/>
              </a:rPr>
              <a:t>“Without natural resources life itself is impossible. From birth to death, natural resources, transformed for human use, feed, clothe, shelter, and transport us. Upon them we depend for every material necessity, comfort, convenience, and protection in our lives. Without abundant resources prosperity is out of reach.”</a:t>
            </a:r>
          </a:p>
          <a:p>
            <a:pPr fontAlgn="base"/>
            <a:endParaRPr lang="en-US" dirty="0">
              <a:solidFill>
                <a:srgbClr val="FF0000"/>
              </a:solidFill>
              <a:latin typeface="Arial"/>
            </a:endParaRPr>
          </a:p>
          <a:p>
            <a:pPr fontAlgn="base"/>
            <a:r>
              <a:rPr lang="en-US" b="1" dirty="0">
                <a:solidFill>
                  <a:srgbClr val="FF0000"/>
                </a:solidFill>
                <a:latin typeface="Arial"/>
                <a:hlinkClick r:id="rId3"/>
              </a:rPr>
              <a:t>					</a:t>
            </a:r>
            <a:r>
              <a:rPr lang="en-US" sz="2400" b="1" dirty="0">
                <a:solidFill>
                  <a:srgbClr val="FF0000"/>
                </a:solidFill>
                <a:latin typeface="Arial"/>
              </a:rPr>
              <a:t>Gifford Pinchot</a:t>
            </a:r>
            <a:endParaRPr lang="en-US" sz="2400" dirty="0">
              <a:solidFill>
                <a:srgbClr val="FF0000"/>
              </a:solidFill>
              <a:latin typeface="Arial"/>
            </a:endParaRPr>
          </a:p>
        </p:txBody>
      </p:sp>
      <p:sp>
        <p:nvSpPr>
          <p:cNvPr id="3" name="Slide Number Placeholder 2">
            <a:extLst>
              <a:ext uri="{FF2B5EF4-FFF2-40B4-BE49-F238E27FC236}">
                <a16:creationId xmlns:a16="http://schemas.microsoft.com/office/drawing/2014/main" id="{2F4CBFCE-5619-45FD-AFB7-6B9C6BB15CC3}"/>
              </a:ext>
            </a:extLst>
          </p:cNvPr>
          <p:cNvSpPr>
            <a:spLocks noGrp="1"/>
          </p:cNvSpPr>
          <p:nvPr>
            <p:ph type="sldNum" sz="quarter" idx="12"/>
          </p:nvPr>
        </p:nvSpPr>
        <p:spPr/>
        <p:txBody>
          <a:bodyPr/>
          <a:lstStyle/>
          <a:p>
            <a:fld id="{8172E7E8-2DF1-4B42-BE78-76361009CC4D}" type="slidenum">
              <a:rPr lang="en-US" smtClean="0"/>
              <a:t>20</a:t>
            </a:fld>
            <a:endParaRPr lang="en-US"/>
          </a:p>
        </p:txBody>
      </p:sp>
    </p:spTree>
    <p:extLst>
      <p:ext uri="{BB962C8B-B14F-4D97-AF65-F5344CB8AC3E}">
        <p14:creationId xmlns:p14="http://schemas.microsoft.com/office/powerpoint/2010/main" val="7932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40E1A0-8C50-4685-AFB9-4D484BA7979D}" type="slidenum">
              <a:rPr lang="en-US" sz="1400">
                <a:solidFill>
                  <a:prstClr val="black">
                    <a:tint val="75000"/>
                  </a:prstClr>
                </a:solidFill>
                <a:latin typeface="Calibri"/>
              </a:rPr>
              <a:pPr/>
              <a:t>3</a:t>
            </a:fld>
            <a:endParaRPr lang="en-US" sz="1400" dirty="0">
              <a:solidFill>
                <a:prstClr val="black">
                  <a:tint val="75000"/>
                </a:prstClr>
              </a:solidFill>
              <a:latin typeface="Calibri"/>
            </a:endParaRPr>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493335" y="0"/>
            <a:ext cx="7162800" cy="635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68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82BF42-EDC9-4D14-B1ED-25B6217431FA}" type="slidenum">
              <a:rPr lang="en-US" sz="1400">
                <a:solidFill>
                  <a:prstClr val="black"/>
                </a:solidFill>
                <a:latin typeface="Arial"/>
              </a:rPr>
              <a:pPr/>
              <a:t>4</a:t>
            </a:fld>
            <a:endParaRPr lang="en-US" sz="1400" dirty="0">
              <a:solidFill>
                <a:prstClr val="black"/>
              </a:solidFill>
              <a:latin typeface="Arial"/>
            </a:endParaRPr>
          </a:p>
        </p:txBody>
      </p:sp>
      <p:pic>
        <p:nvPicPr>
          <p:cNvPr id="1026" name="Picture 2" descr="C:\Users\House Account\Documents\1 Skamania Cty\Support Docs\Who owns the west 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0846"/>
            <a:ext cx="9142858" cy="6577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5867400"/>
            <a:ext cx="228600" cy="369332"/>
          </a:xfrm>
          <a:prstGeom prst="rect">
            <a:avLst/>
          </a:prstGeom>
          <a:noFill/>
        </p:spPr>
        <p:txBody>
          <a:bodyPr wrap="square" rtlCol="0">
            <a:spAutoFit/>
          </a:bodyPr>
          <a:lstStyle/>
          <a:p>
            <a:r>
              <a:rPr lang="en-US" dirty="0">
                <a:solidFill>
                  <a:prstClr val="black"/>
                </a:solidFill>
                <a:latin typeface="Arial"/>
              </a:rPr>
              <a:t>M</a:t>
            </a:r>
          </a:p>
        </p:txBody>
      </p:sp>
    </p:spTree>
    <p:extLst>
      <p:ext uri="{BB962C8B-B14F-4D97-AF65-F5344CB8AC3E}">
        <p14:creationId xmlns:p14="http://schemas.microsoft.com/office/powerpoint/2010/main" val="42592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0" y="104517"/>
            <a:ext cx="9572847" cy="639762"/>
          </a:xfrm>
        </p:spPr>
        <p:txBody>
          <a:bodyPr rtlCol="0">
            <a:normAutofit fontScale="90000"/>
          </a:bodyPr>
          <a:lstStyle/>
          <a:p>
            <a:pPr algn="l">
              <a:defRPr/>
            </a:pPr>
            <a:r>
              <a:rPr lang="en-US" dirty="0"/>
              <a:t>Where the votes are:</a:t>
            </a:r>
          </a:p>
        </p:txBody>
      </p:sp>
      <p:pic>
        <p:nvPicPr>
          <p:cNvPr id="194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82233" y="890442"/>
            <a:ext cx="8961089" cy="572300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9F0B89C-8432-4074-B08E-92A7D9AABF39}" type="slidenum">
              <a:rPr lang="en-US" altLang="en-US" sz="1400">
                <a:solidFill>
                  <a:prstClr val="black"/>
                </a:solidFill>
                <a:latin typeface="Arial"/>
              </a:rPr>
              <a:pPr fontAlgn="base">
                <a:spcBef>
                  <a:spcPct val="0"/>
                </a:spcBef>
                <a:spcAft>
                  <a:spcPct val="0"/>
                </a:spcAft>
              </a:pPr>
              <a:t>5</a:t>
            </a:fld>
            <a:endParaRPr lang="en-US" altLang="en-US" sz="1400" dirty="0">
              <a:solidFill>
                <a:prstClr val="black"/>
              </a:solidFill>
              <a:latin typeface="Arial"/>
            </a:endParaRPr>
          </a:p>
        </p:txBody>
      </p:sp>
      <p:sp>
        <p:nvSpPr>
          <p:cNvPr id="19461" name="TextBox 4"/>
          <p:cNvSpPr txBox="1">
            <a:spLocks noChangeArrowheads="1"/>
          </p:cNvSpPr>
          <p:nvPr/>
        </p:nvSpPr>
        <p:spPr bwMode="auto">
          <a:xfrm>
            <a:off x="2438400" y="1217614"/>
            <a:ext cx="6872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400" dirty="0">
                <a:solidFill>
                  <a:srgbClr val="000000"/>
                </a:solidFill>
              </a:rPr>
              <a:t>80% of our population resides on 4% of the land.</a:t>
            </a:r>
          </a:p>
        </p:txBody>
      </p:sp>
      <p:sp>
        <p:nvSpPr>
          <p:cNvPr id="3" name="TextBox 2"/>
          <p:cNvSpPr txBox="1"/>
          <p:nvPr/>
        </p:nvSpPr>
        <p:spPr>
          <a:xfrm>
            <a:off x="2286000" y="5638800"/>
            <a:ext cx="304800" cy="381000"/>
          </a:xfrm>
          <a:prstGeom prst="rect">
            <a:avLst/>
          </a:prstGeom>
          <a:noFill/>
        </p:spPr>
        <p:txBody>
          <a:bodyPr wrap="square" rtlCol="0">
            <a:spAutoFit/>
          </a:bodyPr>
          <a:lstStyle/>
          <a:p>
            <a:r>
              <a:rPr lang="en-US" dirty="0">
                <a:solidFill>
                  <a:prstClr val="black"/>
                </a:solidFill>
                <a:latin typeface="Arial"/>
              </a:rPr>
              <a:t>M</a:t>
            </a:r>
          </a:p>
        </p:txBody>
      </p:sp>
    </p:spTree>
    <p:extLst>
      <p:ext uri="{BB962C8B-B14F-4D97-AF65-F5344CB8AC3E}">
        <p14:creationId xmlns:p14="http://schemas.microsoft.com/office/powerpoint/2010/main" val="206379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1316666" y="163033"/>
            <a:ext cx="3008313" cy="1162050"/>
          </a:xfrm>
        </p:spPr>
        <p:txBody>
          <a:bodyPr/>
          <a:lstStyle/>
          <a:p>
            <a:pPr algn="ctr"/>
            <a:r>
              <a:rPr lang="en-US" altLang="en-US" dirty="0"/>
              <a:t>Skamania County</a:t>
            </a:r>
            <a:br>
              <a:rPr lang="en-US" altLang="en-US" dirty="0"/>
            </a:br>
            <a:r>
              <a:rPr lang="en-US" altLang="en-US" dirty="0"/>
              <a:t> </a:t>
            </a:r>
            <a:r>
              <a:rPr lang="en-US" altLang="en-US" sz="1600" dirty="0"/>
              <a:t>Lands Taxed at FMV outside the CRGNSA*</a:t>
            </a:r>
          </a:p>
        </p:txBody>
      </p:sp>
      <p:pic>
        <p:nvPicPr>
          <p:cNvPr id="9221" name="Picture 2" descr="C:\Users\House Account\Documents\1 Skamania Cty\1SSC\Pictorial JPG\FullyTaxed_and_UrbanAreas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3580" y="0"/>
            <a:ext cx="5274421" cy="6858000"/>
          </a:xfrm>
          <a:noFill/>
        </p:spPr>
      </p:pic>
      <p:sp>
        <p:nvSpPr>
          <p:cNvPr id="9219" name="Text Placeholder 7"/>
          <p:cNvSpPr>
            <a:spLocks noGrp="1"/>
          </p:cNvSpPr>
          <p:nvPr>
            <p:ph type="body" sz="half" idx="2"/>
          </p:nvPr>
        </p:nvSpPr>
        <p:spPr>
          <a:xfrm>
            <a:off x="1242237" y="1437168"/>
            <a:ext cx="3124200" cy="4691063"/>
          </a:xfrm>
        </p:spPr>
        <p:txBody>
          <a:bodyPr/>
          <a:lstStyle/>
          <a:p>
            <a:pPr marL="285750" indent="-285750">
              <a:buFont typeface="Arial" charset="0"/>
              <a:buChar char="•"/>
            </a:pPr>
            <a:r>
              <a:rPr lang="en-US" altLang="en-US" dirty="0"/>
              <a:t>Total County = 1,070,000 acres</a:t>
            </a:r>
          </a:p>
          <a:p>
            <a:pPr marL="285750" indent="-285750">
              <a:buFont typeface="Arial" charset="0"/>
              <a:buChar char="•"/>
            </a:pPr>
            <a:r>
              <a:rPr lang="en-US" altLang="en-US" dirty="0"/>
              <a:t>Total lands taxed at Full Market Value = 19,000 acres</a:t>
            </a:r>
          </a:p>
          <a:p>
            <a:pPr marL="285750" indent="-285750">
              <a:buFont typeface="Arial" charset="0"/>
              <a:buChar char="•"/>
            </a:pPr>
            <a:r>
              <a:rPr lang="en-US" altLang="en-US" dirty="0"/>
              <a:t>Dotted line at bottom designates boundary of the Columbia Gorge Scenic Area.</a:t>
            </a:r>
          </a:p>
          <a:p>
            <a:pPr marL="285750" indent="-285750">
              <a:buFont typeface="Arial" charset="0"/>
              <a:buChar char="•"/>
            </a:pPr>
            <a:r>
              <a:rPr lang="en-US" altLang="en-US" dirty="0"/>
              <a:t>White area below the dotted line is restricted by the Scenic Area</a:t>
            </a:r>
          </a:p>
          <a:p>
            <a:pPr marL="285750" indent="-285750">
              <a:buFont typeface="Arial" charset="0"/>
              <a:buChar char="•"/>
            </a:pPr>
            <a:r>
              <a:rPr lang="en-US" altLang="en-US" dirty="0"/>
              <a:t>Grey areas at bottom are “Urban Development Areas. </a:t>
            </a:r>
          </a:p>
          <a:p>
            <a:pPr marL="285750" indent="-285750">
              <a:buFont typeface="Arial" charset="0"/>
              <a:buChar char="•"/>
            </a:pPr>
            <a:r>
              <a:rPr lang="en-US" altLang="en-US" dirty="0"/>
              <a:t>Black areas are lands outside of the Scenic area that are taxed at FMV and available for development.</a:t>
            </a:r>
          </a:p>
          <a:p>
            <a:pPr marL="285750" indent="-285750">
              <a:buFont typeface="Arial" charset="0"/>
              <a:buChar char="•"/>
            </a:pPr>
            <a:r>
              <a:rPr lang="en-US" altLang="en-US" dirty="0"/>
              <a:t>Shaded areas above the Scenic Area boundary dotted line are wilderness areas of the Gifford Pinchot NF and the Mt St. Helens monument.</a:t>
            </a: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54B752C-B777-4545-9767-0B76BB6F08FB}" type="slidenum">
              <a:rPr lang="en-US" altLang="en-US">
                <a:solidFill>
                  <a:srgbClr val="898989"/>
                </a:solidFill>
              </a:rPr>
              <a:pPr fontAlgn="base">
                <a:spcBef>
                  <a:spcPct val="0"/>
                </a:spcBef>
                <a:spcAft>
                  <a:spcPct val="0"/>
                </a:spcAft>
              </a:pPr>
              <a:t>6</a:t>
            </a:fld>
            <a:endParaRPr lang="en-US" altLang="en-US" dirty="0">
              <a:solidFill>
                <a:srgbClr val="898989"/>
              </a:solidFill>
            </a:endParaRPr>
          </a:p>
        </p:txBody>
      </p:sp>
      <p:sp>
        <p:nvSpPr>
          <p:cNvPr id="3" name="TextBox 2"/>
          <p:cNvSpPr txBox="1"/>
          <p:nvPr/>
        </p:nvSpPr>
        <p:spPr>
          <a:xfrm>
            <a:off x="1010093" y="6248400"/>
            <a:ext cx="4171507" cy="307777"/>
          </a:xfrm>
          <a:prstGeom prst="rect">
            <a:avLst/>
          </a:prstGeom>
          <a:noFill/>
        </p:spPr>
        <p:txBody>
          <a:bodyPr wrap="square" rtlCol="0">
            <a:spAutoFit/>
          </a:bodyPr>
          <a:lstStyle/>
          <a:p>
            <a:r>
              <a:rPr lang="en-US" sz="1400" dirty="0">
                <a:solidFill>
                  <a:prstClr val="black"/>
                </a:solidFill>
                <a:latin typeface="Arial"/>
              </a:rPr>
              <a:t>*Columbia River Gorge National Scenic Area</a:t>
            </a:r>
          </a:p>
        </p:txBody>
      </p:sp>
    </p:spTree>
    <p:extLst>
      <p:ext uri="{BB962C8B-B14F-4D97-AF65-F5344CB8AC3E}">
        <p14:creationId xmlns:p14="http://schemas.microsoft.com/office/powerpoint/2010/main" val="429100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What do you mean only 1.8% is taxable at Full Market Value?</a:t>
            </a:r>
          </a:p>
        </p:txBody>
      </p:sp>
      <p:sp>
        <p:nvSpPr>
          <p:cNvPr id="5" name="Content Placeholder 4"/>
          <p:cNvSpPr>
            <a:spLocks noGrp="1"/>
          </p:cNvSpPr>
          <p:nvPr>
            <p:ph sz="half" idx="1"/>
          </p:nvPr>
        </p:nvSpPr>
        <p:spPr>
          <a:xfrm>
            <a:off x="570452" y="1264641"/>
            <a:ext cx="4267200" cy="5016195"/>
          </a:xfrm>
        </p:spPr>
        <p:txBody>
          <a:bodyPr>
            <a:normAutofit fontScale="40000" lnSpcReduction="20000"/>
          </a:bodyPr>
          <a:lstStyle/>
          <a:p>
            <a:pPr algn="ctr"/>
            <a:r>
              <a:rPr lang="en-US" sz="3500" b="1" dirty="0"/>
              <a:t>Here’s a set of sticks that explain how we ended up with such a low % of fully taxable land:</a:t>
            </a:r>
          </a:p>
          <a:p>
            <a:pPr algn="ctr"/>
            <a:endParaRPr lang="en-US" sz="3500" b="1" dirty="0"/>
          </a:p>
          <a:p>
            <a:pPr algn="ctr"/>
            <a:r>
              <a:rPr lang="en-US" sz="3500" b="1" dirty="0">
                <a:solidFill>
                  <a:srgbClr val="C00000"/>
                </a:solidFill>
              </a:rPr>
              <a:t>Red = Federal - Never Taxed</a:t>
            </a:r>
          </a:p>
          <a:p>
            <a:pPr marL="0" indent="0" algn="ctr">
              <a:buNone/>
            </a:pPr>
            <a:endParaRPr lang="en-US" sz="3500" b="1" dirty="0">
              <a:solidFill>
                <a:srgbClr val="C00000"/>
              </a:solidFill>
            </a:endParaRPr>
          </a:p>
          <a:p>
            <a:pPr algn="ctr"/>
            <a:r>
              <a:rPr lang="en-US" sz="3500" b="1" dirty="0">
                <a:solidFill>
                  <a:schemeClr val="bg1">
                    <a:lumMod val="50000"/>
                  </a:schemeClr>
                </a:solidFill>
              </a:rPr>
              <a:t>Grey = Preserves/Fisheries – Never Taxed</a:t>
            </a:r>
          </a:p>
          <a:p>
            <a:pPr marL="0" indent="0" algn="ctr">
              <a:buNone/>
            </a:pPr>
            <a:endParaRPr lang="en-US" sz="3500" b="1" dirty="0">
              <a:solidFill>
                <a:schemeClr val="bg1">
                  <a:lumMod val="50000"/>
                </a:schemeClr>
              </a:solidFill>
            </a:endParaRPr>
          </a:p>
          <a:p>
            <a:pPr algn="ctr"/>
            <a:r>
              <a:rPr lang="en-US" sz="3500" b="1" dirty="0">
                <a:solidFill>
                  <a:schemeClr val="accent3">
                    <a:lumMod val="50000"/>
                  </a:schemeClr>
                </a:solidFill>
              </a:rPr>
              <a:t>Green = private timber taxed when cut                – once every 35 to 45  </a:t>
            </a:r>
            <a:r>
              <a:rPr lang="en-US" sz="3500" b="1" dirty="0" err="1">
                <a:solidFill>
                  <a:schemeClr val="accent3">
                    <a:lumMod val="50000"/>
                  </a:schemeClr>
                </a:solidFill>
              </a:rPr>
              <a:t>yrs</a:t>
            </a:r>
            <a:endParaRPr lang="en-US" sz="3500" b="1" dirty="0">
              <a:solidFill>
                <a:schemeClr val="accent3">
                  <a:lumMod val="50000"/>
                </a:schemeClr>
              </a:solidFill>
            </a:endParaRPr>
          </a:p>
          <a:p>
            <a:pPr marL="0" indent="0" algn="ctr">
              <a:buNone/>
            </a:pPr>
            <a:endParaRPr lang="en-US" sz="3500" b="1" dirty="0">
              <a:solidFill>
                <a:schemeClr val="accent3">
                  <a:lumMod val="50000"/>
                </a:schemeClr>
              </a:solidFill>
            </a:endParaRPr>
          </a:p>
          <a:p>
            <a:pPr algn="ctr"/>
            <a:r>
              <a:rPr lang="en-US" sz="3500" b="1" dirty="0">
                <a:solidFill>
                  <a:srgbClr val="0070C0"/>
                </a:solidFill>
              </a:rPr>
              <a:t>Blue = State DNR land providing revenues  from active management of State Forest and School Boards Lands</a:t>
            </a:r>
          </a:p>
          <a:p>
            <a:pPr marL="0" indent="0" algn="ctr">
              <a:buNone/>
            </a:pPr>
            <a:endParaRPr lang="en-US" sz="3500" b="1" dirty="0"/>
          </a:p>
          <a:p>
            <a:pPr algn="ctr"/>
            <a:r>
              <a:rPr lang="en-US" sz="3500" b="1" dirty="0"/>
              <a:t>White = Land taxed at full market value</a:t>
            </a:r>
          </a:p>
          <a:p>
            <a:pPr algn="ctr"/>
            <a:r>
              <a:rPr lang="en-US" sz="3500" b="1" dirty="0"/>
              <a:t>1.8% of our land mass</a:t>
            </a:r>
          </a:p>
          <a:p>
            <a:pPr algn="ctr"/>
            <a:endParaRPr lang="en-US" b="1" dirty="0"/>
          </a:p>
          <a:p>
            <a:pPr marL="0" indent="0" algn="ctr">
              <a:buNone/>
            </a:pPr>
            <a:endParaRPr lang="en-US" b="1" dirty="0"/>
          </a:p>
          <a:p>
            <a:pPr algn="ctr"/>
            <a:endParaRPr lang="en-US" sz="4200" b="1" dirty="0"/>
          </a:p>
          <a:p>
            <a:pPr marL="0" indent="0" algn="ctr">
              <a:buNone/>
            </a:pPr>
            <a:r>
              <a:rPr lang="en-US" sz="4200" b="1" dirty="0"/>
              <a:t>And that’s how Skamania County got the short end of the Stick!</a:t>
            </a:r>
          </a:p>
        </p:txBody>
      </p:sp>
      <p:sp>
        <p:nvSpPr>
          <p:cNvPr id="2" name="Slide Number Placeholder 1"/>
          <p:cNvSpPr>
            <a:spLocks noGrp="1"/>
          </p:cNvSpPr>
          <p:nvPr>
            <p:ph type="sldNum" sz="quarter" idx="12"/>
          </p:nvPr>
        </p:nvSpPr>
        <p:spPr/>
        <p:txBody>
          <a:bodyPr/>
          <a:lstStyle/>
          <a:p>
            <a:fld id="{A282BF42-EDC9-4D14-B1ED-25B6217431FA}" type="slidenum">
              <a:rPr lang="en-US" sz="1400">
                <a:solidFill>
                  <a:prstClr val="black"/>
                </a:solidFill>
                <a:latin typeface="Arial"/>
              </a:rPr>
              <a:pPr/>
              <a:t>7</a:t>
            </a:fld>
            <a:endParaRPr lang="en-US" sz="1400" dirty="0">
              <a:solidFill>
                <a:prstClr val="black"/>
              </a:solidFill>
              <a:latin typeface="Arial"/>
            </a:endParaRPr>
          </a:p>
        </p:txBody>
      </p:sp>
      <p:pic>
        <p:nvPicPr>
          <p:cNvPr id="4098" name="Picture 2" descr="C:\Users\House Account\Pictures\2015-02-04 Phone Feb 4-14\Phone Feb 4-14 0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1395663"/>
            <a:ext cx="3915549" cy="522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anim calcmode="lin" valueType="num">
                                      <p:cBhvr additive="base">
                                        <p:cTn id="4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p:txBody>
          <a:bodyPr>
            <a:normAutofit fontScale="90000"/>
          </a:bodyPr>
          <a:lstStyle/>
          <a:p>
            <a:r>
              <a:rPr lang="en-US" altLang="en-US" sz="3600" dirty="0"/>
              <a:t>Timber Related Private Employment</a:t>
            </a:r>
            <a:br>
              <a:rPr lang="en-US" altLang="en-US" sz="2800" dirty="0"/>
            </a:br>
            <a:r>
              <a:rPr lang="en-US" altLang="en-US" sz="2800" dirty="0"/>
              <a:t>Skamania County 1970-2012</a:t>
            </a:r>
            <a:br>
              <a:rPr lang="en-US" altLang="en-US" sz="2800" dirty="0"/>
            </a:br>
            <a:r>
              <a:rPr lang="en-US" altLang="en-US" sz="2200" dirty="0"/>
              <a:t>Big Picture: NWFP -Over 316 mills closed and 33,000 jobs lost.*</a:t>
            </a:r>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4123373920"/>
              </p:ext>
            </p:extLst>
          </p:nvPr>
        </p:nvGraphicFramePr>
        <p:xfrm>
          <a:off x="776177" y="1524000"/>
          <a:ext cx="10738883"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02D2631D-53A6-4322-9A14-B4E962E986A0}" type="slidenum">
              <a:rPr lang="en-US" sz="1400">
                <a:solidFill>
                  <a:prstClr val="black"/>
                </a:solidFill>
                <a:latin typeface="Arial"/>
              </a:rPr>
              <a:pPr>
                <a:defRPr/>
              </a:pPr>
              <a:t>8</a:t>
            </a:fld>
            <a:endParaRPr lang="en-US" sz="1400" dirty="0">
              <a:solidFill>
                <a:prstClr val="black"/>
              </a:solidFill>
              <a:latin typeface="Arial"/>
            </a:endParaRPr>
          </a:p>
        </p:txBody>
      </p:sp>
      <p:sp>
        <p:nvSpPr>
          <p:cNvPr id="15365" name="TextBox 9"/>
          <p:cNvSpPr txBox="1">
            <a:spLocks noChangeArrowheads="1"/>
          </p:cNvSpPr>
          <p:nvPr/>
        </p:nvSpPr>
        <p:spPr bwMode="auto">
          <a:xfrm>
            <a:off x="6743700" y="312420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solidFill>
                  <a:prstClr val="black"/>
                </a:solidFill>
              </a:rPr>
              <a:t>Ave.  646 Jobs</a:t>
            </a:r>
          </a:p>
        </p:txBody>
      </p:sp>
      <p:sp>
        <p:nvSpPr>
          <p:cNvPr id="15366" name="TextBox 2"/>
          <p:cNvSpPr txBox="1">
            <a:spLocks noChangeArrowheads="1"/>
          </p:cNvSpPr>
          <p:nvPr/>
        </p:nvSpPr>
        <p:spPr bwMode="auto">
          <a:xfrm>
            <a:off x="2286000" y="6400800"/>
            <a:ext cx="7467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prstClr val="black"/>
                </a:solidFill>
              </a:rPr>
              <a:t>WA. State Employment Dept. </a:t>
            </a:r>
          </a:p>
        </p:txBody>
      </p:sp>
      <p:sp>
        <p:nvSpPr>
          <p:cNvPr id="3" name="TextBox 2"/>
          <p:cNvSpPr txBox="1"/>
          <p:nvPr/>
        </p:nvSpPr>
        <p:spPr>
          <a:xfrm>
            <a:off x="5318760" y="6371585"/>
            <a:ext cx="4438650" cy="261610"/>
          </a:xfrm>
          <a:prstGeom prst="rect">
            <a:avLst/>
          </a:prstGeom>
          <a:noFill/>
        </p:spPr>
        <p:txBody>
          <a:bodyPr wrap="square" rtlCol="0">
            <a:spAutoFit/>
          </a:bodyPr>
          <a:lstStyle/>
          <a:p>
            <a:r>
              <a:rPr lang="en-US" sz="1100" dirty="0">
                <a:solidFill>
                  <a:prstClr val="black"/>
                </a:solidFill>
                <a:latin typeface="Arial"/>
              </a:rPr>
              <a:t>* Sierra Institute for Community and Environment 2012</a:t>
            </a:r>
          </a:p>
        </p:txBody>
      </p:sp>
    </p:spTree>
    <p:extLst>
      <p:ext uri="{BB962C8B-B14F-4D97-AF65-F5344CB8AC3E}">
        <p14:creationId xmlns:p14="http://schemas.microsoft.com/office/powerpoint/2010/main" val="151214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SRS vs Timber Harvest Payment Options</a:t>
            </a:r>
          </a:p>
        </p:txBody>
      </p:sp>
      <p:graphicFrame>
        <p:nvGraphicFramePr>
          <p:cNvPr id="5" name="Chart 4"/>
          <p:cNvGraphicFramePr>
            <a:graphicFrameLocks/>
          </p:cNvGraphicFramePr>
          <p:nvPr>
            <p:extLst/>
          </p:nvPr>
        </p:nvGraphicFramePr>
        <p:xfrm>
          <a:off x="1981200" y="1600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78B7CDB9-0FC2-4C7C-946F-C3B01FBDC8A7}"/>
              </a:ext>
            </a:extLst>
          </p:cNvPr>
          <p:cNvSpPr>
            <a:spLocks noGrp="1"/>
          </p:cNvSpPr>
          <p:nvPr>
            <p:ph type="sldNum" sz="quarter" idx="12"/>
          </p:nvPr>
        </p:nvSpPr>
        <p:spPr/>
        <p:txBody>
          <a:bodyPr/>
          <a:lstStyle/>
          <a:p>
            <a:fld id="{1540E1A0-8C50-4685-AFB9-4D484BA7979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29594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1729</TotalTime>
  <Words>2560</Words>
  <Application>Microsoft Office PowerPoint</Application>
  <PresentationFormat>Widescreen</PresentationFormat>
  <Paragraphs>219</Paragraphs>
  <Slides>20</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Office Theme</vt:lpstr>
      <vt:lpstr>1_Office Theme</vt:lpstr>
      <vt:lpstr>2_Office Theme</vt:lpstr>
      <vt:lpstr>Western States Sheriff’s Association  Annual Conference Reno, NV </vt:lpstr>
      <vt:lpstr>Skamania County, WA</vt:lpstr>
      <vt:lpstr>PowerPoint Presentation</vt:lpstr>
      <vt:lpstr>PowerPoint Presentation</vt:lpstr>
      <vt:lpstr>Where the votes are:</vt:lpstr>
      <vt:lpstr>Skamania County  Lands Taxed at FMV outside the CRGNSA*</vt:lpstr>
      <vt:lpstr>What do you mean only 1.8% is taxable at Full Market Value?</vt:lpstr>
      <vt:lpstr>Timber Related Private Employment Skamania County 1970-2012 Big Picture: NWFP -Over 316 mills closed and 33,000 jobs lost.*</vt:lpstr>
      <vt:lpstr>Comparison of SRS vs Timber Harvest Payment Options</vt:lpstr>
      <vt:lpstr>Federal Payments in place of Timber Revenue OWL &amp; SRS Funding (Secure Rural Schools)</vt:lpstr>
      <vt:lpstr>Skamania County GP Forest Revenues &amp; SRS </vt:lpstr>
      <vt:lpstr>Skamania County Current Expense Budget: REVENUE Sources – 2018 $13,082,252</vt:lpstr>
      <vt:lpstr>Skamania County Employees </vt:lpstr>
      <vt:lpstr>Weekly Wages by County Skamania County Average is 58% of Washington State Average</vt:lpstr>
      <vt:lpstr>Per Capita Annual Spend Comparison         A measure of Economic Strength </vt:lpstr>
      <vt:lpstr>Current Situations</vt:lpstr>
      <vt:lpstr>Current Situation 2</vt:lpstr>
      <vt:lpstr>Possible solutions?</vt:lpstr>
      <vt:lpstr>GPNF Annual Timber Yield -1970-2017 Past – Present and Future Potential Average Harvest 1970-1996  = 326 million BF/yr. Average Harvest 1996- 2017 = 20.5 million BF/yr.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Lannen</dc:creator>
  <cp:lastModifiedBy>Tom Lannen</cp:lastModifiedBy>
  <cp:revision>26</cp:revision>
  <cp:lastPrinted>2019-03-02T22:10:34Z</cp:lastPrinted>
  <dcterms:created xsi:type="dcterms:W3CDTF">2019-03-01T03:46:55Z</dcterms:created>
  <dcterms:modified xsi:type="dcterms:W3CDTF">2019-03-02T22:52:18Z</dcterms:modified>
</cp:coreProperties>
</file>